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7"/>
  </p:sldMasterIdLst>
  <p:notesMasterIdLst>
    <p:notesMasterId r:id="rId18"/>
  </p:notesMasterIdLst>
  <p:handoutMasterIdLst>
    <p:handoutMasterId r:id="rId19"/>
  </p:handoutMasterIdLst>
  <p:sldIdLst>
    <p:sldId id="256" r:id="rId8"/>
    <p:sldId id="259" r:id="rId9"/>
    <p:sldId id="260" r:id="rId10"/>
    <p:sldId id="271" r:id="rId11"/>
    <p:sldId id="272" r:id="rId12"/>
    <p:sldId id="263" r:id="rId13"/>
    <p:sldId id="267" r:id="rId14"/>
    <p:sldId id="268" r:id="rId15"/>
    <p:sldId id="269"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97"/>
    <p:restoredTop sz="81469" autoAdjust="0"/>
  </p:normalViewPr>
  <p:slideViewPr>
    <p:cSldViewPr snapToGrid="0" snapToObjects="1">
      <p:cViewPr varScale="1">
        <p:scale>
          <a:sx n="102" d="100"/>
          <a:sy n="102" d="100"/>
        </p:scale>
        <p:origin x="200" y="272"/>
      </p:cViewPr>
      <p:guideLst/>
    </p:cSldViewPr>
  </p:slideViewPr>
  <p:notesTextViewPr>
    <p:cViewPr>
      <p:scale>
        <a:sx n="1" d="1"/>
        <a:sy n="1" d="1"/>
      </p:scale>
      <p:origin x="0" y="0"/>
    </p:cViewPr>
  </p:notesTextViewPr>
  <p:notesViewPr>
    <p:cSldViewPr snapToGrid="0" snapToObjects="1">
      <p:cViewPr varScale="1">
        <p:scale>
          <a:sx n="88" d="100"/>
          <a:sy n="88" d="100"/>
        </p:scale>
        <p:origin x="3102"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Master" Target="slideMasters/slideMaster1.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 Target="slides/slide4.xml"/><Relationship Id="rId5" Type="http://schemas.openxmlformats.org/officeDocument/2006/relationships/customXml" Target="../customXml/item5.xml"/><Relationship Id="rId15" Type="http://schemas.openxmlformats.org/officeDocument/2006/relationships/slide" Target="slides/slide8.xml"/><Relationship Id="rId23"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0220FC-3E45-4C4B-9700-B02DB4EF6894}"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en-US"/>
        </a:p>
      </dgm:t>
    </dgm:pt>
    <dgm:pt modelId="{39584004-35F4-4A4F-9EF8-F9586E87AD78}">
      <dgm:prSet phldrT="[Text]"/>
      <dgm:spPr/>
      <dgm:t>
        <a:bodyPr/>
        <a:lstStyle/>
        <a:p>
          <a:r>
            <a:rPr lang="en-US" dirty="0">
              <a:solidFill>
                <a:schemeClr val="bg1"/>
              </a:solidFill>
            </a:rPr>
            <a:t>Winter 2020 Community Onboarding</a:t>
          </a:r>
        </a:p>
      </dgm:t>
    </dgm:pt>
    <dgm:pt modelId="{5E033C20-5CEA-426C-870C-8BDA00121A1B}" type="parTrans" cxnId="{496E1998-6A1C-442B-9A41-48D243456EFB}">
      <dgm:prSet/>
      <dgm:spPr/>
      <dgm:t>
        <a:bodyPr/>
        <a:lstStyle/>
        <a:p>
          <a:endParaRPr lang="en-US"/>
        </a:p>
      </dgm:t>
    </dgm:pt>
    <dgm:pt modelId="{3D6B7BDA-5A7A-4926-92B3-4F48D8EF8611}" type="sibTrans" cxnId="{496E1998-6A1C-442B-9A41-48D243456EFB}">
      <dgm:prSet/>
      <dgm:spPr/>
      <dgm:t>
        <a:bodyPr/>
        <a:lstStyle/>
        <a:p>
          <a:endParaRPr lang="en-US"/>
        </a:p>
      </dgm:t>
    </dgm:pt>
    <dgm:pt modelId="{AB91174E-10AD-4427-9841-E73326F2560C}">
      <dgm:prSet phldrT="[Text]"/>
      <dgm:spPr/>
      <dgm:t>
        <a:bodyPr/>
        <a:lstStyle/>
        <a:p>
          <a:r>
            <a:rPr kumimoji="0" lang="en-US" altLang="en-US" b="0" i="0" u="none" strike="noStrike" cap="none" normalizeH="0" baseline="0" dirty="0">
              <a:ln>
                <a:noFill/>
              </a:ln>
              <a:solidFill>
                <a:schemeClr val="bg1"/>
              </a:solidFill>
              <a:effectLst/>
              <a:latin typeface="Nunito Sans"/>
            </a:rPr>
            <a:t>Spring 2020 Team and Community Planning</a:t>
          </a:r>
          <a:endParaRPr lang="en-US" dirty="0">
            <a:solidFill>
              <a:schemeClr val="bg1"/>
            </a:solidFill>
          </a:endParaRPr>
        </a:p>
      </dgm:t>
    </dgm:pt>
    <dgm:pt modelId="{99E9766D-217A-48C4-890A-C4C24E080027}" type="parTrans" cxnId="{2087671B-BCA2-4D04-8835-2E05C3519F27}">
      <dgm:prSet/>
      <dgm:spPr/>
      <dgm:t>
        <a:bodyPr/>
        <a:lstStyle/>
        <a:p>
          <a:endParaRPr lang="en-US"/>
        </a:p>
      </dgm:t>
    </dgm:pt>
    <dgm:pt modelId="{471E80A9-4341-4FAE-97B2-F586C50B37EF}" type="sibTrans" cxnId="{2087671B-BCA2-4D04-8835-2E05C3519F27}">
      <dgm:prSet/>
      <dgm:spPr/>
      <dgm:t>
        <a:bodyPr/>
        <a:lstStyle/>
        <a:p>
          <a:endParaRPr lang="en-US"/>
        </a:p>
      </dgm:t>
    </dgm:pt>
    <dgm:pt modelId="{B7E650B9-0D21-4F16-8F2A-80AE642A3C7B}">
      <dgm:prSet phldrT="[Text]"/>
      <dgm:spPr/>
      <dgm:t>
        <a:bodyPr/>
        <a:lstStyle/>
        <a:p>
          <a:r>
            <a:rPr lang="en-US" dirty="0">
              <a:solidFill>
                <a:schemeClr val="bg1"/>
              </a:solidFill>
            </a:rPr>
            <a:t>Summer 2020</a:t>
          </a:r>
          <a:br>
            <a:rPr lang="en-US" dirty="0">
              <a:solidFill>
                <a:schemeClr val="bg1"/>
              </a:solidFill>
            </a:rPr>
          </a:br>
          <a:r>
            <a:rPr lang="en-US" dirty="0">
              <a:solidFill>
                <a:schemeClr val="bg1"/>
              </a:solidFill>
            </a:rPr>
            <a:t>Data Collection/ Component Development</a:t>
          </a:r>
        </a:p>
      </dgm:t>
    </dgm:pt>
    <dgm:pt modelId="{91345DB2-CF2B-4BBA-B18D-CA8741F698F1}" type="parTrans" cxnId="{F8AC48E6-67D8-4643-AE2D-D1C374937B91}">
      <dgm:prSet/>
      <dgm:spPr/>
      <dgm:t>
        <a:bodyPr/>
        <a:lstStyle/>
        <a:p>
          <a:endParaRPr lang="en-US"/>
        </a:p>
      </dgm:t>
    </dgm:pt>
    <dgm:pt modelId="{BEF07E47-88F0-420E-99EA-728BE2D084E4}" type="sibTrans" cxnId="{F8AC48E6-67D8-4643-AE2D-D1C374937B91}">
      <dgm:prSet/>
      <dgm:spPr/>
      <dgm:t>
        <a:bodyPr/>
        <a:lstStyle/>
        <a:p>
          <a:endParaRPr lang="en-US"/>
        </a:p>
      </dgm:t>
    </dgm:pt>
    <dgm:pt modelId="{5A281279-02C8-4A15-9C89-FB19A7E544DF}">
      <dgm:prSet/>
      <dgm:spPr/>
      <dgm:t>
        <a:bodyPr/>
        <a:lstStyle/>
        <a:p>
          <a:r>
            <a:rPr lang="en-US" dirty="0">
              <a:solidFill>
                <a:schemeClr val="bg1"/>
              </a:solidFill>
            </a:rPr>
            <a:t>Fall 2020 Application Development</a:t>
          </a:r>
        </a:p>
      </dgm:t>
    </dgm:pt>
    <dgm:pt modelId="{9DD44F96-2E40-481D-A6EB-1FC50964D543}" type="parTrans" cxnId="{6F84610D-FB30-4729-AAC1-6CC27EC251D2}">
      <dgm:prSet/>
      <dgm:spPr/>
      <dgm:t>
        <a:bodyPr/>
        <a:lstStyle/>
        <a:p>
          <a:endParaRPr lang="en-US"/>
        </a:p>
      </dgm:t>
    </dgm:pt>
    <dgm:pt modelId="{5A606CBA-E324-4B4E-BCF5-C8A0DC367F9A}" type="sibTrans" cxnId="{6F84610D-FB30-4729-AAC1-6CC27EC251D2}">
      <dgm:prSet/>
      <dgm:spPr/>
      <dgm:t>
        <a:bodyPr/>
        <a:lstStyle/>
        <a:p>
          <a:endParaRPr lang="en-US"/>
        </a:p>
      </dgm:t>
    </dgm:pt>
    <dgm:pt modelId="{DA7DAA0A-59D9-4E9C-A616-21FF83D34601}">
      <dgm:prSet/>
      <dgm:spPr/>
      <dgm:t>
        <a:bodyPr/>
        <a:lstStyle/>
        <a:p>
          <a:pPr algn="l"/>
          <a:r>
            <a:rPr lang="en-US" dirty="0">
              <a:solidFill>
                <a:schemeClr val="bg1"/>
              </a:solidFill>
            </a:rPr>
            <a:t>Winter-Spring 2020 Use and Education</a:t>
          </a:r>
        </a:p>
      </dgm:t>
    </dgm:pt>
    <dgm:pt modelId="{8C2D8016-038A-409D-9706-9C35EA100434}" type="parTrans" cxnId="{86CFF426-5FB1-4074-B6FC-8C9966F63906}">
      <dgm:prSet/>
      <dgm:spPr/>
      <dgm:t>
        <a:bodyPr/>
        <a:lstStyle/>
        <a:p>
          <a:endParaRPr lang="en-US"/>
        </a:p>
      </dgm:t>
    </dgm:pt>
    <dgm:pt modelId="{0842C259-CDC2-4F54-8280-11A46B407592}" type="sibTrans" cxnId="{86CFF426-5FB1-4074-B6FC-8C9966F63906}">
      <dgm:prSet/>
      <dgm:spPr/>
      <dgm:t>
        <a:bodyPr/>
        <a:lstStyle/>
        <a:p>
          <a:endParaRPr lang="en-US"/>
        </a:p>
      </dgm:t>
    </dgm:pt>
    <dgm:pt modelId="{35F3EF4B-F5E7-4C52-87CA-5CFDEB0AFBE8}" type="pres">
      <dgm:prSet presAssocID="{B10220FC-3E45-4C4B-9700-B02DB4EF6894}" presName="Name0" presStyleCnt="0">
        <dgm:presLayoutVars>
          <dgm:dir/>
          <dgm:resizeHandles val="exact"/>
        </dgm:presLayoutVars>
      </dgm:prSet>
      <dgm:spPr/>
    </dgm:pt>
    <dgm:pt modelId="{4B76F906-5465-4F28-B835-E28082664463}" type="pres">
      <dgm:prSet presAssocID="{B10220FC-3E45-4C4B-9700-B02DB4EF6894}" presName="arrow" presStyleLbl="bgShp" presStyleIdx="0" presStyleCnt="1" custLinFactNeighborY="0"/>
      <dgm:spPr/>
    </dgm:pt>
    <dgm:pt modelId="{9B32A1B6-A640-470D-9CF0-FE1BDA967758}" type="pres">
      <dgm:prSet presAssocID="{B10220FC-3E45-4C4B-9700-B02DB4EF6894}" presName="points" presStyleCnt="0"/>
      <dgm:spPr/>
    </dgm:pt>
    <dgm:pt modelId="{4C34954E-E122-45DE-8289-21CC2B27E413}" type="pres">
      <dgm:prSet presAssocID="{39584004-35F4-4A4F-9EF8-F9586E87AD78}" presName="compositeA" presStyleCnt="0"/>
      <dgm:spPr/>
    </dgm:pt>
    <dgm:pt modelId="{36F4016E-368C-4D26-8B6A-9288AD3293BA}" type="pres">
      <dgm:prSet presAssocID="{39584004-35F4-4A4F-9EF8-F9586E87AD78}" presName="textA" presStyleLbl="revTx" presStyleIdx="0" presStyleCnt="5">
        <dgm:presLayoutVars>
          <dgm:bulletEnabled val="1"/>
        </dgm:presLayoutVars>
      </dgm:prSet>
      <dgm:spPr/>
    </dgm:pt>
    <dgm:pt modelId="{E44AE7B1-C430-40BB-AE7F-C71CB1806893}" type="pres">
      <dgm:prSet presAssocID="{39584004-35F4-4A4F-9EF8-F9586E87AD78}" presName="circleA" presStyleLbl="node1" presStyleIdx="0" presStyleCnt="5"/>
      <dgm:spPr/>
    </dgm:pt>
    <dgm:pt modelId="{98E21726-E9E0-4F1D-AE06-3BCCA8B1AF67}" type="pres">
      <dgm:prSet presAssocID="{39584004-35F4-4A4F-9EF8-F9586E87AD78}" presName="spaceA" presStyleCnt="0"/>
      <dgm:spPr/>
    </dgm:pt>
    <dgm:pt modelId="{62FAB154-3B9B-4F46-A8B4-DF9CE6ABAD98}" type="pres">
      <dgm:prSet presAssocID="{3D6B7BDA-5A7A-4926-92B3-4F48D8EF8611}" presName="space" presStyleCnt="0"/>
      <dgm:spPr/>
    </dgm:pt>
    <dgm:pt modelId="{9457E6ED-0B86-42AD-A6DC-4E3E72895A63}" type="pres">
      <dgm:prSet presAssocID="{AB91174E-10AD-4427-9841-E73326F2560C}" presName="compositeB" presStyleCnt="0"/>
      <dgm:spPr/>
    </dgm:pt>
    <dgm:pt modelId="{E18EFC60-AC0C-4765-A4D5-11D747C914BE}" type="pres">
      <dgm:prSet presAssocID="{AB91174E-10AD-4427-9841-E73326F2560C}" presName="textB" presStyleLbl="revTx" presStyleIdx="1" presStyleCnt="5" custScaleX="107935">
        <dgm:presLayoutVars>
          <dgm:bulletEnabled val="1"/>
        </dgm:presLayoutVars>
      </dgm:prSet>
      <dgm:spPr/>
    </dgm:pt>
    <dgm:pt modelId="{6258CB0D-4655-4B2C-B55D-3298B58F6103}" type="pres">
      <dgm:prSet presAssocID="{AB91174E-10AD-4427-9841-E73326F2560C}" presName="circleB" presStyleLbl="node1" presStyleIdx="1" presStyleCnt="5"/>
      <dgm:spPr/>
    </dgm:pt>
    <dgm:pt modelId="{0EF75CCE-4D24-4017-8E4F-33A4C6314A73}" type="pres">
      <dgm:prSet presAssocID="{AB91174E-10AD-4427-9841-E73326F2560C}" presName="spaceB" presStyleCnt="0"/>
      <dgm:spPr/>
    </dgm:pt>
    <dgm:pt modelId="{196D51C2-3B6F-4B9D-9650-E367969672EE}" type="pres">
      <dgm:prSet presAssocID="{471E80A9-4341-4FAE-97B2-F586C50B37EF}" presName="space" presStyleCnt="0"/>
      <dgm:spPr/>
    </dgm:pt>
    <dgm:pt modelId="{9B3B58C3-B4AD-4306-8066-3DFAC7238C8F}" type="pres">
      <dgm:prSet presAssocID="{B7E650B9-0D21-4F16-8F2A-80AE642A3C7B}" presName="compositeA" presStyleCnt="0"/>
      <dgm:spPr/>
    </dgm:pt>
    <dgm:pt modelId="{3283269E-B6D8-44A8-A9B4-40ACC9A563C7}" type="pres">
      <dgm:prSet presAssocID="{B7E650B9-0D21-4F16-8F2A-80AE642A3C7B}" presName="textA" presStyleLbl="revTx" presStyleIdx="2" presStyleCnt="5" custScaleX="180542">
        <dgm:presLayoutVars>
          <dgm:bulletEnabled val="1"/>
        </dgm:presLayoutVars>
      </dgm:prSet>
      <dgm:spPr/>
    </dgm:pt>
    <dgm:pt modelId="{EEBED233-E412-4587-888D-793C11608061}" type="pres">
      <dgm:prSet presAssocID="{B7E650B9-0D21-4F16-8F2A-80AE642A3C7B}" presName="circleA" presStyleLbl="node1" presStyleIdx="2" presStyleCnt="5"/>
      <dgm:spPr/>
    </dgm:pt>
    <dgm:pt modelId="{A1676F74-BA9B-49D3-A748-80B4557C80FD}" type="pres">
      <dgm:prSet presAssocID="{B7E650B9-0D21-4F16-8F2A-80AE642A3C7B}" presName="spaceA" presStyleCnt="0"/>
      <dgm:spPr/>
    </dgm:pt>
    <dgm:pt modelId="{386480D2-2788-4CD8-9550-F3DFF19500C0}" type="pres">
      <dgm:prSet presAssocID="{BEF07E47-88F0-420E-99EA-728BE2D084E4}" presName="space" presStyleCnt="0"/>
      <dgm:spPr/>
    </dgm:pt>
    <dgm:pt modelId="{A132E633-7CEA-4E8D-AA4A-27117550889F}" type="pres">
      <dgm:prSet presAssocID="{5A281279-02C8-4A15-9C89-FB19A7E544DF}" presName="compositeB" presStyleCnt="0"/>
      <dgm:spPr/>
    </dgm:pt>
    <dgm:pt modelId="{2B5E00F9-986D-4F26-B31B-A1CCC9FF5BE8}" type="pres">
      <dgm:prSet presAssocID="{5A281279-02C8-4A15-9C89-FB19A7E544DF}" presName="textB" presStyleLbl="revTx" presStyleIdx="3" presStyleCnt="5">
        <dgm:presLayoutVars>
          <dgm:bulletEnabled val="1"/>
        </dgm:presLayoutVars>
      </dgm:prSet>
      <dgm:spPr/>
    </dgm:pt>
    <dgm:pt modelId="{D14ABE5A-B837-41DA-A39D-1C7F9198BF12}" type="pres">
      <dgm:prSet presAssocID="{5A281279-02C8-4A15-9C89-FB19A7E544DF}" presName="circleB" presStyleLbl="node1" presStyleIdx="3" presStyleCnt="5"/>
      <dgm:spPr/>
    </dgm:pt>
    <dgm:pt modelId="{A7C3570C-794E-4ED6-8C19-004E020528E9}" type="pres">
      <dgm:prSet presAssocID="{5A281279-02C8-4A15-9C89-FB19A7E544DF}" presName="spaceB" presStyleCnt="0"/>
      <dgm:spPr/>
    </dgm:pt>
    <dgm:pt modelId="{2D59FC73-EA81-4319-8233-D3DDACF3B02D}" type="pres">
      <dgm:prSet presAssocID="{5A606CBA-E324-4B4E-BCF5-C8A0DC367F9A}" presName="space" presStyleCnt="0"/>
      <dgm:spPr/>
    </dgm:pt>
    <dgm:pt modelId="{68397821-5426-44B1-8D62-C3884CDB0EFD}" type="pres">
      <dgm:prSet presAssocID="{DA7DAA0A-59D9-4E9C-A616-21FF83D34601}" presName="compositeA" presStyleCnt="0"/>
      <dgm:spPr/>
    </dgm:pt>
    <dgm:pt modelId="{0BF82543-9282-441F-84DE-28F181546A63}" type="pres">
      <dgm:prSet presAssocID="{DA7DAA0A-59D9-4E9C-A616-21FF83D34601}" presName="textA" presStyleLbl="revTx" presStyleIdx="4" presStyleCnt="5" custScaleX="156669">
        <dgm:presLayoutVars>
          <dgm:bulletEnabled val="1"/>
        </dgm:presLayoutVars>
      </dgm:prSet>
      <dgm:spPr/>
    </dgm:pt>
    <dgm:pt modelId="{0EDAEF52-4FE0-45A0-84E0-33CB3C5435D1}" type="pres">
      <dgm:prSet presAssocID="{DA7DAA0A-59D9-4E9C-A616-21FF83D34601}" presName="circleA" presStyleLbl="node1" presStyleIdx="4" presStyleCnt="5"/>
      <dgm:spPr/>
    </dgm:pt>
    <dgm:pt modelId="{F7041F87-391C-442D-B39E-F33C2943A0E3}" type="pres">
      <dgm:prSet presAssocID="{DA7DAA0A-59D9-4E9C-A616-21FF83D34601}" presName="spaceA" presStyleCnt="0"/>
      <dgm:spPr/>
    </dgm:pt>
  </dgm:ptLst>
  <dgm:cxnLst>
    <dgm:cxn modelId="{6F84610D-FB30-4729-AAC1-6CC27EC251D2}" srcId="{B10220FC-3E45-4C4B-9700-B02DB4EF6894}" destId="{5A281279-02C8-4A15-9C89-FB19A7E544DF}" srcOrd="3" destOrd="0" parTransId="{9DD44F96-2E40-481D-A6EB-1FC50964D543}" sibTransId="{5A606CBA-E324-4B4E-BCF5-C8A0DC367F9A}"/>
    <dgm:cxn modelId="{2087671B-BCA2-4D04-8835-2E05C3519F27}" srcId="{B10220FC-3E45-4C4B-9700-B02DB4EF6894}" destId="{AB91174E-10AD-4427-9841-E73326F2560C}" srcOrd="1" destOrd="0" parTransId="{99E9766D-217A-48C4-890A-C4C24E080027}" sibTransId="{471E80A9-4341-4FAE-97B2-F586C50B37EF}"/>
    <dgm:cxn modelId="{86CFF426-5FB1-4074-B6FC-8C9966F63906}" srcId="{B10220FC-3E45-4C4B-9700-B02DB4EF6894}" destId="{DA7DAA0A-59D9-4E9C-A616-21FF83D34601}" srcOrd="4" destOrd="0" parTransId="{8C2D8016-038A-409D-9706-9C35EA100434}" sibTransId="{0842C259-CDC2-4F54-8280-11A46B407592}"/>
    <dgm:cxn modelId="{CE64B83A-A891-45BA-A0A8-659D430257A3}" type="presOf" srcId="{5A281279-02C8-4A15-9C89-FB19A7E544DF}" destId="{2B5E00F9-986D-4F26-B31B-A1CCC9FF5BE8}" srcOrd="0" destOrd="0" presId="urn:microsoft.com/office/officeart/2005/8/layout/hProcess11"/>
    <dgm:cxn modelId="{B465948A-DEB7-425F-911C-3340DFFCFE78}" type="presOf" srcId="{39584004-35F4-4A4F-9EF8-F9586E87AD78}" destId="{36F4016E-368C-4D26-8B6A-9288AD3293BA}" srcOrd="0" destOrd="0" presId="urn:microsoft.com/office/officeart/2005/8/layout/hProcess11"/>
    <dgm:cxn modelId="{519A648B-AF31-4B26-BD92-34D64A6D4152}" type="presOf" srcId="{B7E650B9-0D21-4F16-8F2A-80AE642A3C7B}" destId="{3283269E-B6D8-44A8-A9B4-40ACC9A563C7}" srcOrd="0" destOrd="0" presId="urn:microsoft.com/office/officeart/2005/8/layout/hProcess11"/>
    <dgm:cxn modelId="{496E1998-6A1C-442B-9A41-48D243456EFB}" srcId="{B10220FC-3E45-4C4B-9700-B02DB4EF6894}" destId="{39584004-35F4-4A4F-9EF8-F9586E87AD78}" srcOrd="0" destOrd="0" parTransId="{5E033C20-5CEA-426C-870C-8BDA00121A1B}" sibTransId="{3D6B7BDA-5A7A-4926-92B3-4F48D8EF8611}"/>
    <dgm:cxn modelId="{EBB1B2B7-2127-4B80-AE9C-BE09D51448DE}" type="presOf" srcId="{DA7DAA0A-59D9-4E9C-A616-21FF83D34601}" destId="{0BF82543-9282-441F-84DE-28F181546A63}" srcOrd="0" destOrd="0" presId="urn:microsoft.com/office/officeart/2005/8/layout/hProcess11"/>
    <dgm:cxn modelId="{8A272AC6-8CDC-4CA7-B874-54C7A713EF55}" type="presOf" srcId="{B10220FC-3E45-4C4B-9700-B02DB4EF6894}" destId="{35F3EF4B-F5E7-4C52-87CA-5CFDEB0AFBE8}" srcOrd="0" destOrd="0" presId="urn:microsoft.com/office/officeart/2005/8/layout/hProcess11"/>
    <dgm:cxn modelId="{F8AC48E6-67D8-4643-AE2D-D1C374937B91}" srcId="{B10220FC-3E45-4C4B-9700-B02DB4EF6894}" destId="{B7E650B9-0D21-4F16-8F2A-80AE642A3C7B}" srcOrd="2" destOrd="0" parTransId="{91345DB2-CF2B-4BBA-B18D-CA8741F698F1}" sibTransId="{BEF07E47-88F0-420E-99EA-728BE2D084E4}"/>
    <dgm:cxn modelId="{7421BFE6-141D-4228-882E-8059B487E0CB}" type="presOf" srcId="{AB91174E-10AD-4427-9841-E73326F2560C}" destId="{E18EFC60-AC0C-4765-A4D5-11D747C914BE}" srcOrd="0" destOrd="0" presId="urn:microsoft.com/office/officeart/2005/8/layout/hProcess11"/>
    <dgm:cxn modelId="{92630C2D-E1ED-4522-9531-2B93BCE1247D}" type="presParOf" srcId="{35F3EF4B-F5E7-4C52-87CA-5CFDEB0AFBE8}" destId="{4B76F906-5465-4F28-B835-E28082664463}" srcOrd="0" destOrd="0" presId="urn:microsoft.com/office/officeart/2005/8/layout/hProcess11"/>
    <dgm:cxn modelId="{737AB55A-1401-448C-B1AC-C94CDE8B1F66}" type="presParOf" srcId="{35F3EF4B-F5E7-4C52-87CA-5CFDEB0AFBE8}" destId="{9B32A1B6-A640-470D-9CF0-FE1BDA967758}" srcOrd="1" destOrd="0" presId="urn:microsoft.com/office/officeart/2005/8/layout/hProcess11"/>
    <dgm:cxn modelId="{775B8F06-CAC8-434B-AA5C-BD4E2F467460}" type="presParOf" srcId="{9B32A1B6-A640-470D-9CF0-FE1BDA967758}" destId="{4C34954E-E122-45DE-8289-21CC2B27E413}" srcOrd="0" destOrd="0" presId="urn:microsoft.com/office/officeart/2005/8/layout/hProcess11"/>
    <dgm:cxn modelId="{9BADDC2D-7584-46E2-9D65-446425EE5181}" type="presParOf" srcId="{4C34954E-E122-45DE-8289-21CC2B27E413}" destId="{36F4016E-368C-4D26-8B6A-9288AD3293BA}" srcOrd="0" destOrd="0" presId="urn:microsoft.com/office/officeart/2005/8/layout/hProcess11"/>
    <dgm:cxn modelId="{8845AECE-92FB-404A-9760-6634A3438C37}" type="presParOf" srcId="{4C34954E-E122-45DE-8289-21CC2B27E413}" destId="{E44AE7B1-C430-40BB-AE7F-C71CB1806893}" srcOrd="1" destOrd="0" presId="urn:microsoft.com/office/officeart/2005/8/layout/hProcess11"/>
    <dgm:cxn modelId="{F89CC16F-96FB-4CBA-B421-B1A808F3436F}" type="presParOf" srcId="{4C34954E-E122-45DE-8289-21CC2B27E413}" destId="{98E21726-E9E0-4F1D-AE06-3BCCA8B1AF67}" srcOrd="2" destOrd="0" presId="urn:microsoft.com/office/officeart/2005/8/layout/hProcess11"/>
    <dgm:cxn modelId="{260D64F8-0697-4CDA-953E-0E55B621E893}" type="presParOf" srcId="{9B32A1B6-A640-470D-9CF0-FE1BDA967758}" destId="{62FAB154-3B9B-4F46-A8B4-DF9CE6ABAD98}" srcOrd="1" destOrd="0" presId="urn:microsoft.com/office/officeart/2005/8/layout/hProcess11"/>
    <dgm:cxn modelId="{04E597F4-F087-4F9B-BC0E-F40FDCF5B9E5}" type="presParOf" srcId="{9B32A1B6-A640-470D-9CF0-FE1BDA967758}" destId="{9457E6ED-0B86-42AD-A6DC-4E3E72895A63}" srcOrd="2" destOrd="0" presId="urn:microsoft.com/office/officeart/2005/8/layout/hProcess11"/>
    <dgm:cxn modelId="{792A3678-E8A3-40AA-9A96-F6312348AE4D}" type="presParOf" srcId="{9457E6ED-0B86-42AD-A6DC-4E3E72895A63}" destId="{E18EFC60-AC0C-4765-A4D5-11D747C914BE}" srcOrd="0" destOrd="0" presId="urn:microsoft.com/office/officeart/2005/8/layout/hProcess11"/>
    <dgm:cxn modelId="{1DD09711-76DD-456F-A6C3-1C5B1EDC0DEE}" type="presParOf" srcId="{9457E6ED-0B86-42AD-A6DC-4E3E72895A63}" destId="{6258CB0D-4655-4B2C-B55D-3298B58F6103}" srcOrd="1" destOrd="0" presId="urn:microsoft.com/office/officeart/2005/8/layout/hProcess11"/>
    <dgm:cxn modelId="{F2091F0E-F73F-4BBF-906D-BF28DB46F188}" type="presParOf" srcId="{9457E6ED-0B86-42AD-A6DC-4E3E72895A63}" destId="{0EF75CCE-4D24-4017-8E4F-33A4C6314A73}" srcOrd="2" destOrd="0" presId="urn:microsoft.com/office/officeart/2005/8/layout/hProcess11"/>
    <dgm:cxn modelId="{D098E93C-983B-4A96-99FB-3442D96C91EE}" type="presParOf" srcId="{9B32A1B6-A640-470D-9CF0-FE1BDA967758}" destId="{196D51C2-3B6F-4B9D-9650-E367969672EE}" srcOrd="3" destOrd="0" presId="urn:microsoft.com/office/officeart/2005/8/layout/hProcess11"/>
    <dgm:cxn modelId="{6D8F846F-D603-44DD-A855-70DF627407FE}" type="presParOf" srcId="{9B32A1B6-A640-470D-9CF0-FE1BDA967758}" destId="{9B3B58C3-B4AD-4306-8066-3DFAC7238C8F}" srcOrd="4" destOrd="0" presId="urn:microsoft.com/office/officeart/2005/8/layout/hProcess11"/>
    <dgm:cxn modelId="{2DD44C74-F7EA-4B78-AD5E-D4E738E94F1B}" type="presParOf" srcId="{9B3B58C3-B4AD-4306-8066-3DFAC7238C8F}" destId="{3283269E-B6D8-44A8-A9B4-40ACC9A563C7}" srcOrd="0" destOrd="0" presId="urn:microsoft.com/office/officeart/2005/8/layout/hProcess11"/>
    <dgm:cxn modelId="{CA0E0C24-3075-4498-A335-C9D3145EDFCA}" type="presParOf" srcId="{9B3B58C3-B4AD-4306-8066-3DFAC7238C8F}" destId="{EEBED233-E412-4587-888D-793C11608061}" srcOrd="1" destOrd="0" presId="urn:microsoft.com/office/officeart/2005/8/layout/hProcess11"/>
    <dgm:cxn modelId="{15AC700D-9D11-42F5-B303-BA9EBFE3DB6C}" type="presParOf" srcId="{9B3B58C3-B4AD-4306-8066-3DFAC7238C8F}" destId="{A1676F74-BA9B-49D3-A748-80B4557C80FD}" srcOrd="2" destOrd="0" presId="urn:microsoft.com/office/officeart/2005/8/layout/hProcess11"/>
    <dgm:cxn modelId="{B89356B9-CD81-4150-A097-8C3B7393E50E}" type="presParOf" srcId="{9B32A1B6-A640-470D-9CF0-FE1BDA967758}" destId="{386480D2-2788-4CD8-9550-F3DFF19500C0}" srcOrd="5" destOrd="0" presId="urn:microsoft.com/office/officeart/2005/8/layout/hProcess11"/>
    <dgm:cxn modelId="{6EA68921-DD7C-480B-BE7F-5A6313257878}" type="presParOf" srcId="{9B32A1B6-A640-470D-9CF0-FE1BDA967758}" destId="{A132E633-7CEA-4E8D-AA4A-27117550889F}" srcOrd="6" destOrd="0" presId="urn:microsoft.com/office/officeart/2005/8/layout/hProcess11"/>
    <dgm:cxn modelId="{AC60106E-AB92-4D00-AA2D-90096511AC06}" type="presParOf" srcId="{A132E633-7CEA-4E8D-AA4A-27117550889F}" destId="{2B5E00F9-986D-4F26-B31B-A1CCC9FF5BE8}" srcOrd="0" destOrd="0" presId="urn:microsoft.com/office/officeart/2005/8/layout/hProcess11"/>
    <dgm:cxn modelId="{6396D339-577A-4700-AE41-65C065F09C41}" type="presParOf" srcId="{A132E633-7CEA-4E8D-AA4A-27117550889F}" destId="{D14ABE5A-B837-41DA-A39D-1C7F9198BF12}" srcOrd="1" destOrd="0" presId="urn:microsoft.com/office/officeart/2005/8/layout/hProcess11"/>
    <dgm:cxn modelId="{BE72EF61-6E60-4884-8AFD-4E5FBB50B10B}" type="presParOf" srcId="{A132E633-7CEA-4E8D-AA4A-27117550889F}" destId="{A7C3570C-794E-4ED6-8C19-004E020528E9}" srcOrd="2" destOrd="0" presId="urn:microsoft.com/office/officeart/2005/8/layout/hProcess11"/>
    <dgm:cxn modelId="{558A35C6-1861-41FE-AEC1-8C3D44ECB7E5}" type="presParOf" srcId="{9B32A1B6-A640-470D-9CF0-FE1BDA967758}" destId="{2D59FC73-EA81-4319-8233-D3DDACF3B02D}" srcOrd="7" destOrd="0" presId="urn:microsoft.com/office/officeart/2005/8/layout/hProcess11"/>
    <dgm:cxn modelId="{A9E4146B-2319-46EA-B80B-45495731C4C6}" type="presParOf" srcId="{9B32A1B6-A640-470D-9CF0-FE1BDA967758}" destId="{68397821-5426-44B1-8D62-C3884CDB0EFD}" srcOrd="8" destOrd="0" presId="urn:microsoft.com/office/officeart/2005/8/layout/hProcess11"/>
    <dgm:cxn modelId="{61A2969F-81E9-4770-A2FA-E91ECB157863}" type="presParOf" srcId="{68397821-5426-44B1-8D62-C3884CDB0EFD}" destId="{0BF82543-9282-441F-84DE-28F181546A63}" srcOrd="0" destOrd="0" presId="urn:microsoft.com/office/officeart/2005/8/layout/hProcess11"/>
    <dgm:cxn modelId="{8C2BCBE1-7B94-44A3-95A9-92D495DB529F}" type="presParOf" srcId="{68397821-5426-44B1-8D62-C3884CDB0EFD}" destId="{0EDAEF52-4FE0-45A0-84E0-33CB3C5435D1}" srcOrd="1" destOrd="0" presId="urn:microsoft.com/office/officeart/2005/8/layout/hProcess11"/>
    <dgm:cxn modelId="{A2370D31-2EBA-446F-93BC-9835AEC98DE7}" type="presParOf" srcId="{68397821-5426-44B1-8D62-C3884CDB0EFD}" destId="{F7041F87-391C-442D-B39E-F33C2943A0E3}"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76F906-5465-4F28-B835-E28082664463}">
      <dsp:nvSpPr>
        <dsp:cNvPr id="0" name=""/>
        <dsp:cNvSpPr/>
      </dsp:nvSpPr>
      <dsp:spPr>
        <a:xfrm>
          <a:off x="0" y="1625600"/>
          <a:ext cx="8128000" cy="2167466"/>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6F4016E-368C-4D26-8B6A-9288AD3293BA}">
      <dsp:nvSpPr>
        <dsp:cNvPr id="0" name=""/>
        <dsp:cNvSpPr/>
      </dsp:nvSpPr>
      <dsp:spPr>
        <a:xfrm>
          <a:off x="4779" y="0"/>
          <a:ext cx="1098351" cy="2167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92456" rIns="92456" bIns="92456" numCol="1" spcCol="1270" anchor="b" anchorCtr="0">
          <a:noAutofit/>
        </a:bodyPr>
        <a:lstStyle/>
        <a:p>
          <a:pPr marL="0" lvl="0" indent="0" algn="ctr" defTabSz="577850">
            <a:lnSpc>
              <a:spcPct val="90000"/>
            </a:lnSpc>
            <a:spcBef>
              <a:spcPct val="0"/>
            </a:spcBef>
            <a:spcAft>
              <a:spcPct val="35000"/>
            </a:spcAft>
            <a:buNone/>
          </a:pPr>
          <a:r>
            <a:rPr lang="en-US" sz="1300" kern="1200" dirty="0">
              <a:solidFill>
                <a:schemeClr val="bg1"/>
              </a:solidFill>
            </a:rPr>
            <a:t>Winter 2020 Community Onboarding</a:t>
          </a:r>
        </a:p>
      </dsp:txBody>
      <dsp:txXfrm>
        <a:off x="4779" y="0"/>
        <a:ext cx="1098351" cy="2167466"/>
      </dsp:txXfrm>
    </dsp:sp>
    <dsp:sp modelId="{E44AE7B1-C430-40BB-AE7F-C71CB1806893}">
      <dsp:nvSpPr>
        <dsp:cNvPr id="0" name=""/>
        <dsp:cNvSpPr/>
      </dsp:nvSpPr>
      <dsp:spPr>
        <a:xfrm>
          <a:off x="283021" y="2438400"/>
          <a:ext cx="541866" cy="5418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8EFC60-AC0C-4765-A4D5-11D747C914BE}">
      <dsp:nvSpPr>
        <dsp:cNvPr id="0" name=""/>
        <dsp:cNvSpPr/>
      </dsp:nvSpPr>
      <dsp:spPr>
        <a:xfrm>
          <a:off x="1158048" y="3251200"/>
          <a:ext cx="1185505" cy="2167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92456" rIns="92456" bIns="92456" numCol="1" spcCol="1270" anchor="t" anchorCtr="0">
          <a:noAutofit/>
        </a:bodyPr>
        <a:lstStyle/>
        <a:p>
          <a:pPr marL="0" lvl="0" indent="0" algn="ctr" defTabSz="577850">
            <a:lnSpc>
              <a:spcPct val="90000"/>
            </a:lnSpc>
            <a:spcBef>
              <a:spcPct val="0"/>
            </a:spcBef>
            <a:spcAft>
              <a:spcPct val="35000"/>
            </a:spcAft>
            <a:buNone/>
          </a:pPr>
          <a:r>
            <a:rPr kumimoji="0" lang="en-US" altLang="en-US" sz="1300" b="0" i="0" u="none" strike="noStrike" kern="1200" cap="none" normalizeH="0" baseline="0" dirty="0">
              <a:ln>
                <a:noFill/>
              </a:ln>
              <a:solidFill>
                <a:schemeClr val="bg1"/>
              </a:solidFill>
              <a:effectLst/>
              <a:latin typeface="Nunito Sans"/>
            </a:rPr>
            <a:t>Spring 2020 Team and Community Planning</a:t>
          </a:r>
          <a:endParaRPr lang="en-US" sz="1300" kern="1200" dirty="0">
            <a:solidFill>
              <a:schemeClr val="bg1"/>
            </a:solidFill>
          </a:endParaRPr>
        </a:p>
      </dsp:txBody>
      <dsp:txXfrm>
        <a:off x="1158048" y="3251200"/>
        <a:ext cx="1185505" cy="2167466"/>
      </dsp:txXfrm>
    </dsp:sp>
    <dsp:sp modelId="{6258CB0D-4655-4B2C-B55D-3298B58F6103}">
      <dsp:nvSpPr>
        <dsp:cNvPr id="0" name=""/>
        <dsp:cNvSpPr/>
      </dsp:nvSpPr>
      <dsp:spPr>
        <a:xfrm>
          <a:off x="1479867" y="2438400"/>
          <a:ext cx="541866" cy="5418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83269E-B6D8-44A8-A9B4-40ACC9A563C7}">
      <dsp:nvSpPr>
        <dsp:cNvPr id="0" name=""/>
        <dsp:cNvSpPr/>
      </dsp:nvSpPr>
      <dsp:spPr>
        <a:xfrm>
          <a:off x="2398471" y="0"/>
          <a:ext cx="1982985" cy="2167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92456" rIns="92456" bIns="92456" numCol="1" spcCol="1270" anchor="b" anchorCtr="0">
          <a:noAutofit/>
        </a:bodyPr>
        <a:lstStyle/>
        <a:p>
          <a:pPr marL="0" lvl="0" indent="0" algn="ctr" defTabSz="577850">
            <a:lnSpc>
              <a:spcPct val="90000"/>
            </a:lnSpc>
            <a:spcBef>
              <a:spcPct val="0"/>
            </a:spcBef>
            <a:spcAft>
              <a:spcPct val="35000"/>
            </a:spcAft>
            <a:buNone/>
          </a:pPr>
          <a:r>
            <a:rPr lang="en-US" sz="1300" kern="1200" dirty="0">
              <a:solidFill>
                <a:schemeClr val="bg1"/>
              </a:solidFill>
            </a:rPr>
            <a:t>Summer 2020</a:t>
          </a:r>
          <a:br>
            <a:rPr lang="en-US" sz="1300" kern="1200" dirty="0">
              <a:solidFill>
                <a:schemeClr val="bg1"/>
              </a:solidFill>
            </a:rPr>
          </a:br>
          <a:r>
            <a:rPr lang="en-US" sz="1300" kern="1200" dirty="0">
              <a:solidFill>
                <a:schemeClr val="bg1"/>
              </a:solidFill>
            </a:rPr>
            <a:t>Data Collection/ Component Development</a:t>
          </a:r>
        </a:p>
      </dsp:txBody>
      <dsp:txXfrm>
        <a:off x="2398471" y="0"/>
        <a:ext cx="1982985" cy="2167466"/>
      </dsp:txXfrm>
    </dsp:sp>
    <dsp:sp modelId="{EEBED233-E412-4587-888D-793C11608061}">
      <dsp:nvSpPr>
        <dsp:cNvPr id="0" name=""/>
        <dsp:cNvSpPr/>
      </dsp:nvSpPr>
      <dsp:spPr>
        <a:xfrm>
          <a:off x="3119031" y="2438400"/>
          <a:ext cx="541866" cy="5418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5E00F9-986D-4F26-B31B-A1CCC9FF5BE8}">
      <dsp:nvSpPr>
        <dsp:cNvPr id="0" name=""/>
        <dsp:cNvSpPr/>
      </dsp:nvSpPr>
      <dsp:spPr>
        <a:xfrm>
          <a:off x="4436375" y="3251200"/>
          <a:ext cx="1098351" cy="2167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92456" rIns="92456" bIns="92456" numCol="1" spcCol="1270" anchor="t" anchorCtr="0">
          <a:noAutofit/>
        </a:bodyPr>
        <a:lstStyle/>
        <a:p>
          <a:pPr marL="0" lvl="0" indent="0" algn="ctr" defTabSz="577850">
            <a:lnSpc>
              <a:spcPct val="90000"/>
            </a:lnSpc>
            <a:spcBef>
              <a:spcPct val="0"/>
            </a:spcBef>
            <a:spcAft>
              <a:spcPct val="35000"/>
            </a:spcAft>
            <a:buNone/>
          </a:pPr>
          <a:r>
            <a:rPr lang="en-US" sz="1300" kern="1200" dirty="0">
              <a:solidFill>
                <a:schemeClr val="bg1"/>
              </a:solidFill>
            </a:rPr>
            <a:t>Fall 2020 Application Development</a:t>
          </a:r>
        </a:p>
      </dsp:txBody>
      <dsp:txXfrm>
        <a:off x="4436375" y="3251200"/>
        <a:ext cx="1098351" cy="2167466"/>
      </dsp:txXfrm>
    </dsp:sp>
    <dsp:sp modelId="{D14ABE5A-B837-41DA-A39D-1C7F9198BF12}">
      <dsp:nvSpPr>
        <dsp:cNvPr id="0" name=""/>
        <dsp:cNvSpPr/>
      </dsp:nvSpPr>
      <dsp:spPr>
        <a:xfrm>
          <a:off x="4714617" y="2438400"/>
          <a:ext cx="541866" cy="5418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BF82543-9282-441F-84DE-28F181546A63}">
      <dsp:nvSpPr>
        <dsp:cNvPr id="0" name=""/>
        <dsp:cNvSpPr/>
      </dsp:nvSpPr>
      <dsp:spPr>
        <a:xfrm>
          <a:off x="5589644" y="0"/>
          <a:ext cx="1720776" cy="2167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92456" rIns="92456" bIns="92456" numCol="1" spcCol="1270" anchor="b" anchorCtr="0">
          <a:noAutofit/>
        </a:bodyPr>
        <a:lstStyle/>
        <a:p>
          <a:pPr marL="0" lvl="0" indent="0" algn="l" defTabSz="577850">
            <a:lnSpc>
              <a:spcPct val="90000"/>
            </a:lnSpc>
            <a:spcBef>
              <a:spcPct val="0"/>
            </a:spcBef>
            <a:spcAft>
              <a:spcPct val="35000"/>
            </a:spcAft>
            <a:buNone/>
          </a:pPr>
          <a:r>
            <a:rPr lang="en-US" sz="1300" kern="1200" dirty="0">
              <a:solidFill>
                <a:schemeClr val="bg1"/>
              </a:solidFill>
            </a:rPr>
            <a:t>Winter-Spring 2020 Use and Education</a:t>
          </a:r>
        </a:p>
      </dsp:txBody>
      <dsp:txXfrm>
        <a:off x="5589644" y="0"/>
        <a:ext cx="1720776" cy="2167466"/>
      </dsp:txXfrm>
    </dsp:sp>
    <dsp:sp modelId="{0EDAEF52-4FE0-45A0-84E0-33CB3C5435D1}">
      <dsp:nvSpPr>
        <dsp:cNvPr id="0" name=""/>
        <dsp:cNvSpPr/>
      </dsp:nvSpPr>
      <dsp:spPr>
        <a:xfrm>
          <a:off x="6179099" y="2438400"/>
          <a:ext cx="541866" cy="54186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FE363A6-6CB2-4547-AD5D-3E8962216A4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9D447D3-65FA-4DF6-9AE7-E29F4BDDA0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A7F7A5-4860-45F4-9DE5-D049F149FAB2}" type="datetimeFigureOut">
              <a:rPr lang="en-US" smtClean="0"/>
              <a:t>2/2/20</a:t>
            </a:fld>
            <a:endParaRPr lang="en-US"/>
          </a:p>
        </p:txBody>
      </p:sp>
      <p:sp>
        <p:nvSpPr>
          <p:cNvPr id="4" name="Footer Placeholder 3">
            <a:extLst>
              <a:ext uri="{FF2B5EF4-FFF2-40B4-BE49-F238E27FC236}">
                <a16:creationId xmlns:a16="http://schemas.microsoft.com/office/drawing/2014/main" id="{C30D52CC-E5BA-4BEB-89EA-38FE3DBD24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04D3C48-5D73-45C7-9D29-C6F11F8F932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78FBBFB-AFF8-4D1A-B346-979F6389F1A3}" type="slidenum">
              <a:rPr lang="en-US" smtClean="0"/>
              <a:t>‹#›</a:t>
            </a:fld>
            <a:endParaRPr lang="en-US"/>
          </a:p>
        </p:txBody>
      </p:sp>
    </p:spTree>
    <p:extLst>
      <p:ext uri="{BB962C8B-B14F-4D97-AF65-F5344CB8AC3E}">
        <p14:creationId xmlns:p14="http://schemas.microsoft.com/office/powerpoint/2010/main" val="4060358308"/>
      </p:ext>
    </p:extLst>
  </p:cSld>
  <p:clrMap bg1="lt1" tx1="dk1" bg2="lt2" tx2="dk2" accent1="accent1" accent2="accent2" accent3="accent3" accent4="accent4" accent5="accent5" accent6="accent6" hlink="hlink" folHlink="folHlink"/>
</p:handoutMaster>
</file>

<file path=ppt/media/image1.jpg>
</file>

<file path=ppt/media/image10.tiff>
</file>

<file path=ppt/media/image2.png>
</file>

<file path=ppt/media/image3.png>
</file>

<file path=ppt/media/image4.pn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9962A1-8FC9-49EA-91BD-2D84DAEB7BF4}" type="datetimeFigureOut">
              <a:rPr lang="en-US" smtClean="0"/>
              <a:t>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9FDAB4-A18C-4641-AE80-EF97F9EECF7C}" type="slidenum">
              <a:rPr lang="en-US" smtClean="0"/>
              <a:t>‹#›</a:t>
            </a:fld>
            <a:endParaRPr lang="en-US"/>
          </a:p>
        </p:txBody>
      </p:sp>
    </p:spTree>
    <p:extLst>
      <p:ext uri="{BB962C8B-B14F-4D97-AF65-F5344CB8AC3E}">
        <p14:creationId xmlns:p14="http://schemas.microsoft.com/office/powerpoint/2010/main" val="26337379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This is the first time such a pilot study has been attempted</a:t>
            </a:r>
          </a:p>
          <a:p>
            <a:endParaRPr lang="en-US" dirty="0"/>
          </a:p>
        </p:txBody>
      </p:sp>
      <p:sp>
        <p:nvSpPr>
          <p:cNvPr id="4" name="Slide Number Placeholder 3"/>
          <p:cNvSpPr>
            <a:spLocks noGrp="1"/>
          </p:cNvSpPr>
          <p:nvPr>
            <p:ph type="sldNum" sz="quarter" idx="5"/>
          </p:nvPr>
        </p:nvSpPr>
        <p:spPr/>
        <p:txBody>
          <a:bodyPr/>
          <a:lstStyle/>
          <a:p>
            <a:fld id="{EB9FDAB4-A18C-4641-AE80-EF97F9EECF7C}" type="slidenum">
              <a:rPr lang="en-US" smtClean="0"/>
              <a:t>2</a:t>
            </a:fld>
            <a:endParaRPr lang="en-US"/>
          </a:p>
        </p:txBody>
      </p:sp>
    </p:spTree>
    <p:extLst>
      <p:ext uri="{BB962C8B-B14F-4D97-AF65-F5344CB8AC3E}">
        <p14:creationId xmlns:p14="http://schemas.microsoft.com/office/powerpoint/2010/main" val="3207253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This is the first time such a pilot study has been attempted</a:t>
            </a:r>
          </a:p>
          <a:p>
            <a:endParaRPr lang="en-US" dirty="0"/>
          </a:p>
        </p:txBody>
      </p:sp>
      <p:sp>
        <p:nvSpPr>
          <p:cNvPr id="4" name="Slide Number Placeholder 3"/>
          <p:cNvSpPr>
            <a:spLocks noGrp="1"/>
          </p:cNvSpPr>
          <p:nvPr>
            <p:ph type="sldNum" sz="quarter" idx="5"/>
          </p:nvPr>
        </p:nvSpPr>
        <p:spPr/>
        <p:txBody>
          <a:bodyPr/>
          <a:lstStyle/>
          <a:p>
            <a:fld id="{EB9FDAB4-A18C-4641-AE80-EF97F9EECF7C}" type="slidenum">
              <a:rPr lang="en-US" smtClean="0"/>
              <a:t>4</a:t>
            </a:fld>
            <a:endParaRPr lang="en-US"/>
          </a:p>
        </p:txBody>
      </p:sp>
    </p:spTree>
    <p:extLst>
      <p:ext uri="{BB962C8B-B14F-4D97-AF65-F5344CB8AC3E}">
        <p14:creationId xmlns:p14="http://schemas.microsoft.com/office/powerpoint/2010/main" val="20154546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B9FDAB4-A18C-4641-AE80-EF97F9EECF7C}" type="slidenum">
              <a:rPr lang="en-US" smtClean="0"/>
              <a:t>5</a:t>
            </a:fld>
            <a:endParaRPr lang="en-US"/>
          </a:p>
        </p:txBody>
      </p:sp>
    </p:spTree>
    <p:extLst>
      <p:ext uri="{BB962C8B-B14F-4D97-AF65-F5344CB8AC3E}">
        <p14:creationId xmlns:p14="http://schemas.microsoft.com/office/powerpoint/2010/main" val="20135649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0" lang="en-US" altLang="en-US" sz="1200" b="0" i="0" u="none" strike="noStrike" cap="none" normalizeH="0" baseline="0" dirty="0">
                <a:ln>
                  <a:noFill/>
                </a:ln>
                <a:solidFill>
                  <a:srgbClr val="555555"/>
                </a:solidFill>
                <a:effectLst/>
                <a:latin typeface="Nunito Sans"/>
              </a:rPr>
              <a:t>- Winter 2019/2020 - Community on boarding</a:t>
            </a:r>
            <a:br>
              <a:rPr kumimoji="0" lang="en-US" altLang="en-US" sz="1200" b="0" i="0" u="none" strike="noStrike" cap="none" normalizeH="0" baseline="0" dirty="0">
                <a:ln>
                  <a:noFill/>
                </a:ln>
                <a:solidFill>
                  <a:srgbClr val="555555"/>
                </a:solidFill>
                <a:effectLst/>
                <a:latin typeface="Nunito Sans"/>
              </a:rPr>
            </a:br>
            <a:r>
              <a:rPr kumimoji="0" lang="en-US" altLang="en-US" sz="1200" b="0" i="0" u="none" strike="noStrike" cap="none" normalizeH="0" baseline="0" dirty="0">
                <a:ln>
                  <a:noFill/>
                </a:ln>
                <a:solidFill>
                  <a:srgbClr val="555555"/>
                </a:solidFill>
                <a:effectLst/>
                <a:latin typeface="Nunito Sans"/>
              </a:rPr>
              <a:t>- Spring 2020 -</a:t>
            </a:r>
            <a:br>
              <a:rPr kumimoji="0" lang="en-US" altLang="en-US" sz="1200" b="0" i="0" u="none" strike="noStrike" cap="none" normalizeH="0" baseline="0" dirty="0">
                <a:ln>
                  <a:noFill/>
                </a:ln>
                <a:solidFill>
                  <a:srgbClr val="555555"/>
                </a:solidFill>
                <a:effectLst/>
                <a:latin typeface="Nunito Sans"/>
              </a:rPr>
            </a:br>
            <a:r>
              <a:rPr kumimoji="0" lang="en-US" altLang="en-US" sz="1200" b="0" i="0" u="none" strike="noStrike" cap="none" normalizeH="0" baseline="0" dirty="0">
                <a:ln>
                  <a:noFill/>
                </a:ln>
                <a:solidFill>
                  <a:srgbClr val="555555"/>
                </a:solidFill>
                <a:effectLst/>
                <a:latin typeface="Nunito Sans"/>
              </a:rPr>
              <a:t>- Summer 2020 - Component development (interns)</a:t>
            </a:r>
            <a:br>
              <a:rPr kumimoji="0" lang="en-US" altLang="en-US" sz="1200" b="0" i="0" u="none" strike="noStrike" cap="none" normalizeH="0" baseline="0" dirty="0">
                <a:ln>
                  <a:noFill/>
                </a:ln>
                <a:solidFill>
                  <a:srgbClr val="555555"/>
                </a:solidFill>
                <a:effectLst/>
                <a:latin typeface="Nunito Sans"/>
              </a:rPr>
            </a:br>
            <a:r>
              <a:rPr kumimoji="0" lang="en-US" altLang="en-US" sz="1200" b="0" i="0" u="none" strike="noStrike" cap="none" normalizeH="0" baseline="0" dirty="0">
                <a:ln>
                  <a:noFill/>
                </a:ln>
                <a:solidFill>
                  <a:srgbClr val="555555"/>
                </a:solidFill>
                <a:effectLst/>
                <a:latin typeface="Nunito Sans"/>
              </a:rPr>
              <a:t>- Fall 2020 Application development</a:t>
            </a:r>
            <a:br>
              <a:rPr kumimoji="0" lang="en-US" altLang="en-US" sz="1200" b="0" i="0" u="none" strike="noStrike" cap="none" normalizeH="0" baseline="0" dirty="0">
                <a:ln>
                  <a:noFill/>
                </a:ln>
                <a:solidFill>
                  <a:srgbClr val="555555"/>
                </a:solidFill>
                <a:effectLst/>
                <a:latin typeface="Nunito Sans"/>
              </a:rPr>
            </a:br>
            <a:r>
              <a:rPr kumimoji="0" lang="en-US" altLang="en-US" sz="1200" b="0" i="0" u="none" strike="noStrike" cap="none" normalizeH="0" baseline="0" dirty="0">
                <a:ln>
                  <a:noFill/>
                </a:ln>
                <a:solidFill>
                  <a:srgbClr val="555555"/>
                </a:solidFill>
                <a:effectLst/>
                <a:latin typeface="Nunito Sans"/>
              </a:rPr>
              <a:t>- Winter/Spring 2020/2021 Education and use</a:t>
            </a:r>
            <a:endParaRPr lang="en-US" dirty="0"/>
          </a:p>
        </p:txBody>
      </p:sp>
      <p:sp>
        <p:nvSpPr>
          <p:cNvPr id="4" name="Slide Number Placeholder 3"/>
          <p:cNvSpPr>
            <a:spLocks noGrp="1"/>
          </p:cNvSpPr>
          <p:nvPr>
            <p:ph type="sldNum" sz="quarter" idx="5"/>
          </p:nvPr>
        </p:nvSpPr>
        <p:spPr/>
        <p:txBody>
          <a:bodyPr/>
          <a:lstStyle/>
          <a:p>
            <a:fld id="{EB9FDAB4-A18C-4641-AE80-EF97F9EECF7C}" type="slidenum">
              <a:rPr lang="en-US" smtClean="0"/>
              <a:t>8</a:t>
            </a:fld>
            <a:endParaRPr lang="en-US"/>
          </a:p>
        </p:txBody>
      </p:sp>
    </p:spTree>
    <p:extLst>
      <p:ext uri="{BB962C8B-B14F-4D97-AF65-F5344CB8AC3E}">
        <p14:creationId xmlns:p14="http://schemas.microsoft.com/office/powerpoint/2010/main" val="6653382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tiff"/><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6.tif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8BD7C-152A-C14C-9359-48C15D6E764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46DF8B-2DDF-B343-B6D6-49119A37E7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CAA46AA-15D0-4347-8055-9E0D5704BEC5}"/>
              </a:ext>
            </a:extLst>
          </p:cNvPr>
          <p:cNvSpPr>
            <a:spLocks noGrp="1"/>
          </p:cNvSpPr>
          <p:nvPr>
            <p:ph type="dt" sz="half" idx="10"/>
          </p:nvPr>
        </p:nvSpPr>
        <p:spPr/>
        <p:txBody>
          <a:bodyPr/>
          <a:lstStyle/>
          <a:p>
            <a:fld id="{EE4828F8-BB72-864D-9141-E686EB89A769}" type="datetimeFigureOut">
              <a:rPr lang="en-US" smtClean="0"/>
              <a:t>2/4/20</a:t>
            </a:fld>
            <a:endParaRPr lang="en-US"/>
          </a:p>
        </p:txBody>
      </p:sp>
      <p:sp>
        <p:nvSpPr>
          <p:cNvPr id="5" name="Footer Placeholder 4">
            <a:extLst>
              <a:ext uri="{FF2B5EF4-FFF2-40B4-BE49-F238E27FC236}">
                <a16:creationId xmlns:a16="http://schemas.microsoft.com/office/drawing/2014/main" id="{03956815-F0FC-2749-9FF6-8ED48341E3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C9652B-C46A-2240-87C7-45742D4BE821}"/>
              </a:ext>
            </a:extLst>
          </p:cNvPr>
          <p:cNvSpPr>
            <a:spLocks noGrp="1"/>
          </p:cNvSpPr>
          <p:nvPr>
            <p:ph type="sldNum" sz="quarter" idx="12"/>
          </p:nvPr>
        </p:nvSpPr>
        <p:spPr/>
        <p:txBody>
          <a:bodyPr/>
          <a:lstStyle/>
          <a:p>
            <a:fld id="{3036F990-9ACA-F043-BC0C-E2A4E17F2FB3}" type="slidenum">
              <a:rPr lang="en-US" smtClean="0"/>
              <a:t>‹#›</a:t>
            </a:fld>
            <a:endParaRPr lang="en-US"/>
          </a:p>
        </p:txBody>
      </p:sp>
      <p:sp>
        <p:nvSpPr>
          <p:cNvPr id="8" name="TextBox 7">
            <a:extLst>
              <a:ext uri="{FF2B5EF4-FFF2-40B4-BE49-F238E27FC236}">
                <a16:creationId xmlns:a16="http://schemas.microsoft.com/office/drawing/2014/main" id="{5E296537-D35B-4CAE-8145-538F221EF321}"/>
              </a:ext>
            </a:extLst>
          </p:cNvPr>
          <p:cNvSpPr txBox="1"/>
          <p:nvPr userDrawn="1"/>
        </p:nvSpPr>
        <p:spPr>
          <a:xfrm>
            <a:off x="5288437" y="1854064"/>
            <a:ext cx="6829991" cy="4154984"/>
          </a:xfrm>
          <a:prstGeom prst="rect">
            <a:avLst/>
          </a:prstGeom>
          <a:noFill/>
        </p:spPr>
        <p:txBody>
          <a:bodyPr wrap="square" rtlCol="0">
            <a:spAutoFit/>
          </a:bodyPr>
          <a:lstStyle/>
          <a:p>
            <a:r>
              <a:rPr lang="en-US" sz="3600" b="1" dirty="0">
                <a:solidFill>
                  <a:schemeClr val="bg1"/>
                </a:solidFill>
              </a:rPr>
              <a:t>A Web Application for Informing Economic Development and Sustainability in Your Community - An Invitation to Participate</a:t>
            </a:r>
          </a:p>
          <a:p>
            <a:endParaRPr lang="en-US" sz="2000" dirty="0">
              <a:solidFill>
                <a:schemeClr val="bg1"/>
              </a:solidFill>
            </a:endParaRPr>
          </a:p>
          <a:p>
            <a:r>
              <a:rPr lang="en-US" sz="2000" dirty="0">
                <a:solidFill>
                  <a:schemeClr val="bg1"/>
                </a:solidFill>
              </a:rPr>
              <a:t>Loren Heyns, Dawn Price, Costas Simoglou, GA Dept of Econ Dev</a:t>
            </a:r>
          </a:p>
          <a:p>
            <a:r>
              <a:rPr lang="en-US" sz="2000" dirty="0">
                <a:solidFill>
                  <a:schemeClr val="bg1"/>
                </a:solidFill>
              </a:rPr>
              <a:t>Wesley Ingwersen, US EPA</a:t>
            </a:r>
          </a:p>
          <a:p>
            <a:r>
              <a:rPr lang="en-US" sz="2000" dirty="0">
                <a:solidFill>
                  <a:schemeClr val="bg1"/>
                </a:solidFill>
              </a:rPr>
              <a:t>Valerie Thomas, Georgia Tech</a:t>
            </a:r>
          </a:p>
          <a:p>
            <a:endParaRPr lang="en-US" sz="2000" dirty="0">
              <a:solidFill>
                <a:schemeClr val="bg1"/>
              </a:solidFill>
            </a:endParaRPr>
          </a:p>
          <a:p>
            <a:endParaRPr lang="en-US" sz="2000" dirty="0">
              <a:solidFill>
                <a:schemeClr val="bg1"/>
              </a:solidFill>
            </a:endParaRPr>
          </a:p>
        </p:txBody>
      </p:sp>
      <p:pic>
        <p:nvPicPr>
          <p:cNvPr id="9" name="Picture 8">
            <a:extLst>
              <a:ext uri="{FF2B5EF4-FFF2-40B4-BE49-F238E27FC236}">
                <a16:creationId xmlns:a16="http://schemas.microsoft.com/office/drawing/2014/main" id="{0847C270-8FC7-486D-B302-AC1C0DC7F2C0}"/>
              </a:ext>
            </a:extLst>
          </p:cNvPr>
          <p:cNvPicPr>
            <a:picLocks noChangeAspect="1"/>
          </p:cNvPicPr>
          <p:nvPr userDrawn="1"/>
        </p:nvPicPr>
        <p:blipFill>
          <a:blip r:embed="rId2"/>
          <a:srcRect/>
          <a:stretch/>
        </p:blipFill>
        <p:spPr>
          <a:xfrm>
            <a:off x="0" y="-430932"/>
            <a:ext cx="12230100" cy="6462251"/>
          </a:xfrm>
          <a:prstGeom prst="rect">
            <a:avLst/>
          </a:prstGeom>
        </p:spPr>
      </p:pic>
      <p:pic>
        <p:nvPicPr>
          <p:cNvPr id="10" name="Picture 9">
            <a:extLst>
              <a:ext uri="{FF2B5EF4-FFF2-40B4-BE49-F238E27FC236}">
                <a16:creationId xmlns:a16="http://schemas.microsoft.com/office/drawing/2014/main" id="{C91A4384-859A-42D9-A1D5-D735F9A5747E}"/>
              </a:ext>
            </a:extLst>
          </p:cNvPr>
          <p:cNvPicPr>
            <a:picLocks noChangeAspect="1"/>
          </p:cNvPicPr>
          <p:nvPr userDrawn="1"/>
        </p:nvPicPr>
        <p:blipFill>
          <a:blip r:embed="rId3"/>
          <a:stretch>
            <a:fillRect/>
          </a:stretch>
        </p:blipFill>
        <p:spPr>
          <a:xfrm>
            <a:off x="8239236" y="5983899"/>
            <a:ext cx="1653028" cy="776117"/>
          </a:xfrm>
          <a:prstGeom prst="rect">
            <a:avLst/>
          </a:prstGeom>
        </p:spPr>
      </p:pic>
      <p:sp>
        <p:nvSpPr>
          <p:cNvPr id="11" name="Freeform 4">
            <a:extLst>
              <a:ext uri="{FF2B5EF4-FFF2-40B4-BE49-F238E27FC236}">
                <a16:creationId xmlns:a16="http://schemas.microsoft.com/office/drawing/2014/main" id="{3337FC5A-8096-423D-A8DE-97274FABD33C}"/>
              </a:ext>
            </a:extLst>
          </p:cNvPr>
          <p:cNvSpPr/>
          <p:nvPr userDrawn="1"/>
        </p:nvSpPr>
        <p:spPr>
          <a:xfrm>
            <a:off x="-52251" y="-465768"/>
            <a:ext cx="12340045" cy="7139837"/>
          </a:xfrm>
          <a:custGeom>
            <a:avLst/>
            <a:gdLst>
              <a:gd name="connsiteX0" fmla="*/ 0 w 12340045"/>
              <a:gd name="connsiteY0" fmla="*/ 17417 h 5564777"/>
              <a:gd name="connsiteX1" fmla="*/ 26125 w 12340045"/>
              <a:gd name="connsiteY1" fmla="*/ 2917371 h 5564777"/>
              <a:gd name="connsiteX2" fmla="*/ 12340045 w 12340045"/>
              <a:gd name="connsiteY2" fmla="*/ 5564777 h 5564777"/>
              <a:gd name="connsiteX3" fmla="*/ 12322628 w 12340045"/>
              <a:gd name="connsiteY3" fmla="*/ 0 h 5564777"/>
              <a:gd name="connsiteX4" fmla="*/ 0 w 12340045"/>
              <a:gd name="connsiteY4" fmla="*/ 17417 h 5564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40045" h="5564777">
                <a:moveTo>
                  <a:pt x="0" y="17417"/>
                </a:moveTo>
                <a:lnTo>
                  <a:pt x="26125" y="2917371"/>
                </a:lnTo>
                <a:lnTo>
                  <a:pt x="12340045" y="5564777"/>
                </a:lnTo>
                <a:cubicBezTo>
                  <a:pt x="12334239" y="3709851"/>
                  <a:pt x="12328434" y="1854926"/>
                  <a:pt x="12322628" y="0"/>
                </a:cubicBezTo>
                <a:lnTo>
                  <a:pt x="0" y="17417"/>
                </a:lnTo>
                <a:close/>
              </a:path>
            </a:pathLst>
          </a:custGeom>
          <a:gradFill>
            <a:gsLst>
              <a:gs pos="0">
                <a:srgbClr val="00B0F0"/>
              </a:gs>
              <a:gs pos="32000">
                <a:srgbClr val="0070C0">
                  <a:alpha val="50000"/>
                </a:srgbClr>
              </a:gs>
              <a:gs pos="100000">
                <a:srgbClr val="7030A0"/>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2" name="Group 11">
            <a:extLst>
              <a:ext uri="{FF2B5EF4-FFF2-40B4-BE49-F238E27FC236}">
                <a16:creationId xmlns:a16="http://schemas.microsoft.com/office/drawing/2014/main" id="{C9C0A0D4-47C4-4A3F-A536-EEC378707A5D}"/>
              </a:ext>
            </a:extLst>
          </p:cNvPr>
          <p:cNvGrpSpPr/>
          <p:nvPr userDrawn="1"/>
        </p:nvGrpSpPr>
        <p:grpSpPr>
          <a:xfrm>
            <a:off x="2694903" y="6031318"/>
            <a:ext cx="4069504" cy="610303"/>
            <a:chOff x="502496" y="5914618"/>
            <a:chExt cx="4119388" cy="617784"/>
          </a:xfrm>
        </p:grpSpPr>
        <p:pic>
          <p:nvPicPr>
            <p:cNvPr id="13" name="Picture 12">
              <a:extLst>
                <a:ext uri="{FF2B5EF4-FFF2-40B4-BE49-F238E27FC236}">
                  <a16:creationId xmlns:a16="http://schemas.microsoft.com/office/drawing/2014/main" id="{FB693965-FAE1-4E0B-B6D0-C1569E9BA85B}"/>
                </a:ext>
              </a:extLst>
            </p:cNvPr>
            <p:cNvPicPr>
              <a:picLocks noChangeAspect="1"/>
            </p:cNvPicPr>
            <p:nvPr/>
          </p:nvPicPr>
          <p:blipFill>
            <a:blip r:embed="rId4"/>
            <a:stretch>
              <a:fillRect/>
            </a:stretch>
          </p:blipFill>
          <p:spPr>
            <a:xfrm>
              <a:off x="2997502" y="5914618"/>
              <a:ext cx="1624382" cy="617784"/>
            </a:xfrm>
            <a:prstGeom prst="rect">
              <a:avLst/>
            </a:prstGeom>
          </p:spPr>
        </p:pic>
        <p:pic>
          <p:nvPicPr>
            <p:cNvPr id="14" name="Picture 13">
              <a:extLst>
                <a:ext uri="{FF2B5EF4-FFF2-40B4-BE49-F238E27FC236}">
                  <a16:creationId xmlns:a16="http://schemas.microsoft.com/office/drawing/2014/main" id="{8BCEC2DD-0EB6-4818-A7FF-4A7F7EA7EF40}"/>
                </a:ext>
              </a:extLst>
            </p:cNvPr>
            <p:cNvPicPr>
              <a:picLocks noChangeAspect="1"/>
            </p:cNvPicPr>
            <p:nvPr/>
          </p:nvPicPr>
          <p:blipFill>
            <a:blip r:embed="rId5"/>
            <a:stretch>
              <a:fillRect/>
            </a:stretch>
          </p:blipFill>
          <p:spPr>
            <a:xfrm>
              <a:off x="502496" y="6025177"/>
              <a:ext cx="2105198" cy="479232"/>
            </a:xfrm>
            <a:prstGeom prst="rect">
              <a:avLst/>
            </a:prstGeom>
          </p:spPr>
        </p:pic>
        <p:cxnSp>
          <p:nvCxnSpPr>
            <p:cNvPr id="15" name="Straight Connector 14">
              <a:extLst>
                <a:ext uri="{FF2B5EF4-FFF2-40B4-BE49-F238E27FC236}">
                  <a16:creationId xmlns:a16="http://schemas.microsoft.com/office/drawing/2014/main" id="{51B5E93E-D47C-46B3-9988-2D1F22F67990}"/>
                </a:ext>
              </a:extLst>
            </p:cNvPr>
            <p:cNvCxnSpPr>
              <a:cxnSpLocks/>
            </p:cNvCxnSpPr>
            <p:nvPr/>
          </p:nvCxnSpPr>
          <p:spPr>
            <a:xfrm>
              <a:off x="2825014" y="6025177"/>
              <a:ext cx="0" cy="424596"/>
            </a:xfrm>
            <a:prstGeom prst="line">
              <a:avLst/>
            </a:prstGeom>
          </p:spPr>
          <p:style>
            <a:lnRef idx="3">
              <a:schemeClr val="accent3"/>
            </a:lnRef>
            <a:fillRef idx="0">
              <a:schemeClr val="accent3"/>
            </a:fillRef>
            <a:effectRef idx="2">
              <a:schemeClr val="accent3"/>
            </a:effectRef>
            <a:fontRef idx="minor">
              <a:schemeClr val="tx1"/>
            </a:fontRef>
          </p:style>
        </p:cxnSp>
      </p:grpSp>
      <p:pic>
        <p:nvPicPr>
          <p:cNvPr id="16" name="Picture 15">
            <a:extLst>
              <a:ext uri="{FF2B5EF4-FFF2-40B4-BE49-F238E27FC236}">
                <a16:creationId xmlns:a16="http://schemas.microsoft.com/office/drawing/2014/main" id="{40A306A0-B1DD-477F-88BB-DE8D2EA831D3}"/>
              </a:ext>
            </a:extLst>
          </p:cNvPr>
          <p:cNvPicPr>
            <a:picLocks noChangeAspect="1"/>
          </p:cNvPicPr>
          <p:nvPr userDrawn="1"/>
        </p:nvPicPr>
        <p:blipFill>
          <a:blip r:embed="rId6">
            <a:alphaModFix amt="50000"/>
          </a:blip>
          <a:stretch>
            <a:fillRect/>
          </a:stretch>
        </p:blipFill>
        <p:spPr>
          <a:xfrm>
            <a:off x="1142340" y="353252"/>
            <a:ext cx="2627889" cy="992981"/>
          </a:xfrm>
          <a:prstGeom prst="rect">
            <a:avLst/>
          </a:prstGeom>
        </p:spPr>
      </p:pic>
      <p:sp>
        <p:nvSpPr>
          <p:cNvPr id="18" name="TextBox 17">
            <a:extLst>
              <a:ext uri="{FF2B5EF4-FFF2-40B4-BE49-F238E27FC236}">
                <a16:creationId xmlns:a16="http://schemas.microsoft.com/office/drawing/2014/main" id="{DD1A2D00-28B2-4025-A531-4480CD859F9E}"/>
              </a:ext>
            </a:extLst>
          </p:cNvPr>
          <p:cNvSpPr txBox="1"/>
          <p:nvPr userDrawn="1"/>
        </p:nvSpPr>
        <p:spPr>
          <a:xfrm>
            <a:off x="5288437" y="1854064"/>
            <a:ext cx="6829991" cy="707886"/>
          </a:xfrm>
          <a:prstGeom prst="rect">
            <a:avLst/>
          </a:prstGeom>
          <a:noFill/>
        </p:spPr>
        <p:txBody>
          <a:bodyPr wrap="square" rtlCol="0">
            <a:spAutoFit/>
          </a:bodyPr>
          <a:lstStyle/>
          <a:p>
            <a:endParaRPr lang="en-US" sz="2000" dirty="0">
              <a:solidFill>
                <a:schemeClr val="bg1"/>
              </a:solidFill>
            </a:endParaRPr>
          </a:p>
          <a:p>
            <a:endParaRPr lang="en-US" sz="2000" dirty="0">
              <a:solidFill>
                <a:schemeClr val="bg1"/>
              </a:solidFill>
            </a:endParaRPr>
          </a:p>
        </p:txBody>
      </p:sp>
      <p:cxnSp>
        <p:nvCxnSpPr>
          <p:cNvPr id="19" name="Straight Connector 18">
            <a:extLst>
              <a:ext uri="{FF2B5EF4-FFF2-40B4-BE49-F238E27FC236}">
                <a16:creationId xmlns:a16="http://schemas.microsoft.com/office/drawing/2014/main" id="{12E099ED-E8A3-4E8A-A466-5461277F1601}"/>
              </a:ext>
            </a:extLst>
          </p:cNvPr>
          <p:cNvCxnSpPr>
            <a:cxnSpLocks/>
          </p:cNvCxnSpPr>
          <p:nvPr userDrawn="1"/>
        </p:nvCxnSpPr>
        <p:spPr>
          <a:xfrm>
            <a:off x="4981903" y="1555531"/>
            <a:ext cx="0" cy="43197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3CEFDB47-7F16-4352-B72C-5209FB6B0270}"/>
              </a:ext>
            </a:extLst>
          </p:cNvPr>
          <p:cNvPicPr>
            <a:picLocks noChangeAspect="1"/>
          </p:cNvPicPr>
          <p:nvPr userDrawn="1"/>
        </p:nvPicPr>
        <p:blipFill>
          <a:blip r:embed="rId7"/>
          <a:stretch>
            <a:fillRect/>
          </a:stretch>
        </p:blipFill>
        <p:spPr>
          <a:xfrm>
            <a:off x="7026995" y="5707121"/>
            <a:ext cx="1038655" cy="1028268"/>
          </a:xfrm>
          <a:prstGeom prst="rect">
            <a:avLst/>
          </a:prstGeom>
        </p:spPr>
      </p:pic>
      <p:sp>
        <p:nvSpPr>
          <p:cNvPr id="21" name="TextBox 20">
            <a:extLst>
              <a:ext uri="{FF2B5EF4-FFF2-40B4-BE49-F238E27FC236}">
                <a16:creationId xmlns:a16="http://schemas.microsoft.com/office/drawing/2014/main" id="{C0D2F392-384D-C646-9AC6-170EE9F69682}"/>
              </a:ext>
            </a:extLst>
          </p:cNvPr>
          <p:cNvSpPr txBox="1"/>
          <p:nvPr userDrawn="1"/>
        </p:nvSpPr>
        <p:spPr>
          <a:xfrm>
            <a:off x="292362" y="1489229"/>
            <a:ext cx="4810976" cy="923330"/>
          </a:xfrm>
          <a:prstGeom prst="rect">
            <a:avLst/>
          </a:prstGeom>
          <a:noFill/>
        </p:spPr>
        <p:txBody>
          <a:bodyPr wrap="square" rtlCol="0">
            <a:spAutoFit/>
          </a:bodyPr>
          <a:lstStyle/>
          <a:p>
            <a:pPr algn="ctr"/>
            <a:r>
              <a:rPr lang="en-US" sz="5400" dirty="0">
                <a:solidFill>
                  <a:schemeClr val="bg1"/>
                </a:solidFill>
                <a:latin typeface="Grotesque MT Std Extra Condense" panose="020B0508020202020204" pitchFamily="34" charset="0"/>
                <a:cs typeface="Arial Narrow" panose="020B0604020202020204" pitchFamily="34" charset="0"/>
              </a:rPr>
              <a:t>GEORGIA INNOVATION</a:t>
            </a:r>
          </a:p>
        </p:txBody>
      </p:sp>
    </p:spTree>
    <p:extLst>
      <p:ext uri="{BB962C8B-B14F-4D97-AF65-F5344CB8AC3E}">
        <p14:creationId xmlns:p14="http://schemas.microsoft.com/office/powerpoint/2010/main" val="3289127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98A84-2DFC-6349-A084-DD70C2630B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230C59C-CC0D-344B-A02F-21237CA486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0FEA21-FCD3-924E-AA8B-5F9F0EAFF00D}"/>
              </a:ext>
            </a:extLst>
          </p:cNvPr>
          <p:cNvSpPr>
            <a:spLocks noGrp="1"/>
          </p:cNvSpPr>
          <p:nvPr>
            <p:ph type="dt" sz="half" idx="10"/>
          </p:nvPr>
        </p:nvSpPr>
        <p:spPr/>
        <p:txBody>
          <a:bodyPr/>
          <a:lstStyle/>
          <a:p>
            <a:fld id="{EE4828F8-BB72-864D-9141-E686EB89A769}" type="datetimeFigureOut">
              <a:rPr lang="en-US" smtClean="0"/>
              <a:t>2/2/20</a:t>
            </a:fld>
            <a:endParaRPr lang="en-US"/>
          </a:p>
        </p:txBody>
      </p:sp>
      <p:sp>
        <p:nvSpPr>
          <p:cNvPr id="5" name="Footer Placeholder 4">
            <a:extLst>
              <a:ext uri="{FF2B5EF4-FFF2-40B4-BE49-F238E27FC236}">
                <a16:creationId xmlns:a16="http://schemas.microsoft.com/office/drawing/2014/main" id="{FA6BC3EC-40FF-CF4F-BF36-98836C0289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BFEE2-B47E-1E47-8CD0-C2235CD94D63}"/>
              </a:ext>
            </a:extLst>
          </p:cNvPr>
          <p:cNvSpPr>
            <a:spLocks noGrp="1"/>
          </p:cNvSpPr>
          <p:nvPr>
            <p:ph type="sldNum" sz="quarter" idx="12"/>
          </p:nvPr>
        </p:nvSpPr>
        <p:spPr/>
        <p:txBody>
          <a:bodyPr/>
          <a:lstStyle/>
          <a:p>
            <a:fld id="{3036F990-9ACA-F043-BC0C-E2A4E17F2FB3}" type="slidenum">
              <a:rPr lang="en-US" smtClean="0"/>
              <a:t>‹#›</a:t>
            </a:fld>
            <a:endParaRPr lang="en-US"/>
          </a:p>
        </p:txBody>
      </p:sp>
    </p:spTree>
    <p:extLst>
      <p:ext uri="{BB962C8B-B14F-4D97-AF65-F5344CB8AC3E}">
        <p14:creationId xmlns:p14="http://schemas.microsoft.com/office/powerpoint/2010/main" val="4052967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D8CA74-6914-BE47-95BA-2EAD526621C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1C866E5-2E7A-494B-9C62-84FDFC2DA3A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8551F7-77BE-6848-B0D3-F833BABD0D9D}"/>
              </a:ext>
            </a:extLst>
          </p:cNvPr>
          <p:cNvSpPr>
            <a:spLocks noGrp="1"/>
          </p:cNvSpPr>
          <p:nvPr>
            <p:ph type="dt" sz="half" idx="10"/>
          </p:nvPr>
        </p:nvSpPr>
        <p:spPr/>
        <p:txBody>
          <a:bodyPr/>
          <a:lstStyle/>
          <a:p>
            <a:fld id="{EE4828F8-BB72-864D-9141-E686EB89A769}" type="datetimeFigureOut">
              <a:rPr lang="en-US" smtClean="0"/>
              <a:t>2/2/20</a:t>
            </a:fld>
            <a:endParaRPr lang="en-US"/>
          </a:p>
        </p:txBody>
      </p:sp>
      <p:sp>
        <p:nvSpPr>
          <p:cNvPr id="5" name="Footer Placeholder 4">
            <a:extLst>
              <a:ext uri="{FF2B5EF4-FFF2-40B4-BE49-F238E27FC236}">
                <a16:creationId xmlns:a16="http://schemas.microsoft.com/office/drawing/2014/main" id="{BF64FD99-7F6E-3D46-874B-E907E7CD48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D09D70-A976-B94E-943F-6C469666F29F}"/>
              </a:ext>
            </a:extLst>
          </p:cNvPr>
          <p:cNvSpPr>
            <a:spLocks noGrp="1"/>
          </p:cNvSpPr>
          <p:nvPr>
            <p:ph type="sldNum" sz="quarter" idx="12"/>
          </p:nvPr>
        </p:nvSpPr>
        <p:spPr/>
        <p:txBody>
          <a:bodyPr/>
          <a:lstStyle/>
          <a:p>
            <a:fld id="{3036F990-9ACA-F043-BC0C-E2A4E17F2FB3}" type="slidenum">
              <a:rPr lang="en-US" smtClean="0"/>
              <a:t>‹#›</a:t>
            </a:fld>
            <a:endParaRPr lang="en-US"/>
          </a:p>
        </p:txBody>
      </p:sp>
    </p:spTree>
    <p:extLst>
      <p:ext uri="{BB962C8B-B14F-4D97-AF65-F5344CB8AC3E}">
        <p14:creationId xmlns:p14="http://schemas.microsoft.com/office/powerpoint/2010/main" val="684387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3BA62E1-2E6F-40B7-B594-880C536007C4}"/>
              </a:ext>
            </a:extLst>
          </p:cNvPr>
          <p:cNvPicPr>
            <a:picLocks noChangeAspect="1"/>
          </p:cNvPicPr>
          <p:nvPr userDrawn="1"/>
        </p:nvPicPr>
        <p:blipFill>
          <a:blip r:embed="rId2"/>
          <a:srcRect/>
          <a:stretch/>
        </p:blipFill>
        <p:spPr>
          <a:xfrm>
            <a:off x="0" y="-269796"/>
            <a:ext cx="12174037" cy="6729589"/>
          </a:xfrm>
          <a:prstGeom prst="rect">
            <a:avLst/>
          </a:prstGeom>
        </p:spPr>
      </p:pic>
      <p:pic>
        <p:nvPicPr>
          <p:cNvPr id="6" name="Picture 5">
            <a:extLst>
              <a:ext uri="{FF2B5EF4-FFF2-40B4-BE49-F238E27FC236}">
                <a16:creationId xmlns:a16="http://schemas.microsoft.com/office/drawing/2014/main" id="{3DA77AFD-C93A-4145-806E-C5789E595963}"/>
              </a:ext>
            </a:extLst>
          </p:cNvPr>
          <p:cNvPicPr>
            <a:picLocks noChangeAspect="1"/>
          </p:cNvPicPr>
          <p:nvPr userDrawn="1"/>
        </p:nvPicPr>
        <p:blipFill>
          <a:blip r:embed="rId3"/>
          <a:stretch>
            <a:fillRect/>
          </a:stretch>
        </p:blipFill>
        <p:spPr>
          <a:xfrm>
            <a:off x="7767491" y="6084065"/>
            <a:ext cx="1564618" cy="734607"/>
          </a:xfrm>
          <a:prstGeom prst="rect">
            <a:avLst/>
          </a:prstGeom>
        </p:spPr>
      </p:pic>
      <p:pic>
        <p:nvPicPr>
          <p:cNvPr id="11" name="Picture 10">
            <a:extLst>
              <a:ext uri="{FF2B5EF4-FFF2-40B4-BE49-F238E27FC236}">
                <a16:creationId xmlns:a16="http://schemas.microsoft.com/office/drawing/2014/main" id="{D6878DE8-42AA-4C35-A1DE-F2C06169E487}"/>
              </a:ext>
            </a:extLst>
          </p:cNvPr>
          <p:cNvPicPr>
            <a:picLocks noChangeAspect="1"/>
          </p:cNvPicPr>
          <p:nvPr userDrawn="1"/>
        </p:nvPicPr>
        <p:blipFill>
          <a:blip r:embed="rId4"/>
          <a:stretch>
            <a:fillRect/>
          </a:stretch>
        </p:blipFill>
        <p:spPr>
          <a:xfrm>
            <a:off x="6773378" y="5922996"/>
            <a:ext cx="866287" cy="857624"/>
          </a:xfrm>
          <a:prstGeom prst="rect">
            <a:avLst/>
          </a:prstGeom>
          <a:noFill/>
        </p:spPr>
      </p:pic>
      <p:sp>
        <p:nvSpPr>
          <p:cNvPr id="12" name="Freeform 4">
            <a:extLst>
              <a:ext uri="{FF2B5EF4-FFF2-40B4-BE49-F238E27FC236}">
                <a16:creationId xmlns:a16="http://schemas.microsoft.com/office/drawing/2014/main" id="{1AC2553A-5591-4AC3-AC7C-2AE141F10011}"/>
              </a:ext>
            </a:extLst>
          </p:cNvPr>
          <p:cNvSpPr/>
          <p:nvPr userDrawn="1"/>
        </p:nvSpPr>
        <p:spPr>
          <a:xfrm>
            <a:off x="-78658" y="-289351"/>
            <a:ext cx="12270657" cy="7468862"/>
          </a:xfrm>
          <a:custGeom>
            <a:avLst/>
            <a:gdLst>
              <a:gd name="connsiteX0" fmla="*/ 0 w 12340045"/>
              <a:gd name="connsiteY0" fmla="*/ 17417 h 5564777"/>
              <a:gd name="connsiteX1" fmla="*/ 26125 w 12340045"/>
              <a:gd name="connsiteY1" fmla="*/ 2917371 h 5564777"/>
              <a:gd name="connsiteX2" fmla="*/ 12340045 w 12340045"/>
              <a:gd name="connsiteY2" fmla="*/ 5564777 h 5564777"/>
              <a:gd name="connsiteX3" fmla="*/ 12322628 w 12340045"/>
              <a:gd name="connsiteY3" fmla="*/ 0 h 5564777"/>
              <a:gd name="connsiteX4" fmla="*/ 0 w 12340045"/>
              <a:gd name="connsiteY4" fmla="*/ 17417 h 5564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40045" h="5564777">
                <a:moveTo>
                  <a:pt x="0" y="17417"/>
                </a:moveTo>
                <a:lnTo>
                  <a:pt x="26125" y="2917371"/>
                </a:lnTo>
                <a:lnTo>
                  <a:pt x="12340045" y="5564777"/>
                </a:lnTo>
                <a:cubicBezTo>
                  <a:pt x="12334239" y="3709851"/>
                  <a:pt x="12328434" y="1854926"/>
                  <a:pt x="12322628" y="0"/>
                </a:cubicBezTo>
                <a:lnTo>
                  <a:pt x="0" y="17417"/>
                </a:lnTo>
                <a:close/>
              </a:path>
            </a:pathLst>
          </a:custGeom>
          <a:gradFill>
            <a:gsLst>
              <a:gs pos="0">
                <a:srgbClr val="00B0F0"/>
              </a:gs>
              <a:gs pos="32000">
                <a:srgbClr val="0070C0">
                  <a:alpha val="50000"/>
                </a:srgbClr>
              </a:gs>
              <a:gs pos="100000">
                <a:srgbClr val="7030A0"/>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C3A85B2F-22C1-534A-9074-6039AF39E6D9}"/>
              </a:ext>
            </a:extLst>
          </p:cNvPr>
          <p:cNvGrpSpPr/>
          <p:nvPr userDrawn="1"/>
        </p:nvGrpSpPr>
        <p:grpSpPr>
          <a:xfrm>
            <a:off x="3244143" y="6162537"/>
            <a:ext cx="3326916" cy="577661"/>
            <a:chOff x="502496" y="5914618"/>
            <a:chExt cx="4119388" cy="617784"/>
          </a:xfrm>
        </p:grpSpPr>
        <p:pic>
          <p:nvPicPr>
            <p:cNvPr id="19" name="Picture 18">
              <a:extLst>
                <a:ext uri="{FF2B5EF4-FFF2-40B4-BE49-F238E27FC236}">
                  <a16:creationId xmlns:a16="http://schemas.microsoft.com/office/drawing/2014/main" id="{381A441E-2734-574C-97DB-25C7F2CEB283}"/>
                </a:ext>
              </a:extLst>
            </p:cNvPr>
            <p:cNvPicPr>
              <a:picLocks noChangeAspect="1"/>
            </p:cNvPicPr>
            <p:nvPr/>
          </p:nvPicPr>
          <p:blipFill>
            <a:blip r:embed="rId5"/>
            <a:stretch>
              <a:fillRect/>
            </a:stretch>
          </p:blipFill>
          <p:spPr>
            <a:xfrm>
              <a:off x="2997502" y="5914618"/>
              <a:ext cx="1624382" cy="617784"/>
            </a:xfrm>
            <a:prstGeom prst="rect">
              <a:avLst/>
            </a:prstGeom>
          </p:spPr>
        </p:pic>
        <p:pic>
          <p:nvPicPr>
            <p:cNvPr id="20" name="Picture 19">
              <a:extLst>
                <a:ext uri="{FF2B5EF4-FFF2-40B4-BE49-F238E27FC236}">
                  <a16:creationId xmlns:a16="http://schemas.microsoft.com/office/drawing/2014/main" id="{4F49BCD6-E03D-0F41-B56C-2E7FFFA74EAF}"/>
                </a:ext>
              </a:extLst>
            </p:cNvPr>
            <p:cNvPicPr>
              <a:picLocks noChangeAspect="1"/>
            </p:cNvPicPr>
            <p:nvPr/>
          </p:nvPicPr>
          <p:blipFill>
            <a:blip r:embed="rId6"/>
            <a:stretch>
              <a:fillRect/>
            </a:stretch>
          </p:blipFill>
          <p:spPr>
            <a:xfrm>
              <a:off x="502496" y="6025177"/>
              <a:ext cx="2105198" cy="479232"/>
            </a:xfrm>
            <a:prstGeom prst="rect">
              <a:avLst/>
            </a:prstGeom>
          </p:spPr>
        </p:pic>
        <p:cxnSp>
          <p:nvCxnSpPr>
            <p:cNvPr id="21" name="Straight Connector 20">
              <a:extLst>
                <a:ext uri="{FF2B5EF4-FFF2-40B4-BE49-F238E27FC236}">
                  <a16:creationId xmlns:a16="http://schemas.microsoft.com/office/drawing/2014/main" id="{52E27D3A-8FF1-4B43-8F95-8161498A7A4E}"/>
                </a:ext>
              </a:extLst>
            </p:cNvPr>
            <p:cNvCxnSpPr>
              <a:cxnSpLocks/>
            </p:cNvCxnSpPr>
            <p:nvPr/>
          </p:nvCxnSpPr>
          <p:spPr>
            <a:xfrm>
              <a:off x="2825014" y="6025177"/>
              <a:ext cx="0" cy="424596"/>
            </a:xfrm>
            <a:prstGeom prst="line">
              <a:avLst/>
            </a:prstGeom>
          </p:spPr>
          <p:style>
            <a:lnRef idx="3">
              <a:schemeClr val="accent3"/>
            </a:lnRef>
            <a:fillRef idx="0">
              <a:schemeClr val="accent3"/>
            </a:fillRef>
            <a:effectRef idx="2">
              <a:schemeClr val="accent3"/>
            </a:effectRef>
            <a:fontRef idx="minor">
              <a:schemeClr val="tx1"/>
            </a:fontRef>
          </p:style>
        </p:cxnSp>
      </p:grpSp>
    </p:spTree>
    <p:extLst>
      <p:ext uri="{BB962C8B-B14F-4D97-AF65-F5344CB8AC3E}">
        <p14:creationId xmlns:p14="http://schemas.microsoft.com/office/powerpoint/2010/main" val="17142367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94ED0-57CE-B642-85CF-50BCF6CFBC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E45358-D2A1-8C42-B31F-E0E32959EB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6F3570-4AEC-0746-838B-7C737F3938AC}"/>
              </a:ext>
            </a:extLst>
          </p:cNvPr>
          <p:cNvSpPr>
            <a:spLocks noGrp="1"/>
          </p:cNvSpPr>
          <p:nvPr>
            <p:ph type="dt" sz="half" idx="10"/>
          </p:nvPr>
        </p:nvSpPr>
        <p:spPr/>
        <p:txBody>
          <a:bodyPr/>
          <a:lstStyle/>
          <a:p>
            <a:fld id="{EE4828F8-BB72-864D-9141-E686EB89A769}" type="datetimeFigureOut">
              <a:rPr lang="en-US" smtClean="0"/>
              <a:t>2/2/20</a:t>
            </a:fld>
            <a:endParaRPr lang="en-US"/>
          </a:p>
        </p:txBody>
      </p:sp>
      <p:sp>
        <p:nvSpPr>
          <p:cNvPr id="5" name="Footer Placeholder 4">
            <a:extLst>
              <a:ext uri="{FF2B5EF4-FFF2-40B4-BE49-F238E27FC236}">
                <a16:creationId xmlns:a16="http://schemas.microsoft.com/office/drawing/2014/main" id="{2AD8D3B9-F3FD-D243-A5EE-32A36220B6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0EC908-8EB5-1E47-BD58-30A27B38FAF3}"/>
              </a:ext>
            </a:extLst>
          </p:cNvPr>
          <p:cNvSpPr>
            <a:spLocks noGrp="1"/>
          </p:cNvSpPr>
          <p:nvPr>
            <p:ph type="sldNum" sz="quarter" idx="12"/>
          </p:nvPr>
        </p:nvSpPr>
        <p:spPr/>
        <p:txBody>
          <a:bodyPr/>
          <a:lstStyle/>
          <a:p>
            <a:fld id="{3036F990-9ACA-F043-BC0C-E2A4E17F2FB3}" type="slidenum">
              <a:rPr lang="en-US" smtClean="0"/>
              <a:t>‹#›</a:t>
            </a:fld>
            <a:endParaRPr lang="en-US"/>
          </a:p>
        </p:txBody>
      </p:sp>
    </p:spTree>
    <p:extLst>
      <p:ext uri="{BB962C8B-B14F-4D97-AF65-F5344CB8AC3E}">
        <p14:creationId xmlns:p14="http://schemas.microsoft.com/office/powerpoint/2010/main" val="2758709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ADAEF-3EA8-D14D-AEFB-DDD3B70432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AB34B25-B51C-674A-B9CE-327E393588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A86C98-6496-BC4F-8BE0-7894B7949195}"/>
              </a:ext>
            </a:extLst>
          </p:cNvPr>
          <p:cNvSpPr>
            <a:spLocks noGrp="1"/>
          </p:cNvSpPr>
          <p:nvPr>
            <p:ph type="dt" sz="half" idx="10"/>
          </p:nvPr>
        </p:nvSpPr>
        <p:spPr/>
        <p:txBody>
          <a:bodyPr/>
          <a:lstStyle/>
          <a:p>
            <a:fld id="{EE4828F8-BB72-864D-9141-E686EB89A769}" type="datetimeFigureOut">
              <a:rPr lang="en-US" smtClean="0"/>
              <a:t>2/2/20</a:t>
            </a:fld>
            <a:endParaRPr lang="en-US"/>
          </a:p>
        </p:txBody>
      </p:sp>
      <p:sp>
        <p:nvSpPr>
          <p:cNvPr id="5" name="Footer Placeholder 4">
            <a:extLst>
              <a:ext uri="{FF2B5EF4-FFF2-40B4-BE49-F238E27FC236}">
                <a16:creationId xmlns:a16="http://schemas.microsoft.com/office/drawing/2014/main" id="{FD55E395-E423-474F-8EA4-BE437E3797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A2C162-9570-B448-8364-29FE86F9E154}"/>
              </a:ext>
            </a:extLst>
          </p:cNvPr>
          <p:cNvSpPr>
            <a:spLocks noGrp="1"/>
          </p:cNvSpPr>
          <p:nvPr>
            <p:ph type="sldNum" sz="quarter" idx="12"/>
          </p:nvPr>
        </p:nvSpPr>
        <p:spPr/>
        <p:txBody>
          <a:bodyPr/>
          <a:lstStyle/>
          <a:p>
            <a:fld id="{3036F990-9ACA-F043-BC0C-E2A4E17F2FB3}" type="slidenum">
              <a:rPr lang="en-US" smtClean="0"/>
              <a:t>‹#›</a:t>
            </a:fld>
            <a:endParaRPr lang="en-US"/>
          </a:p>
        </p:txBody>
      </p:sp>
    </p:spTree>
    <p:extLst>
      <p:ext uri="{BB962C8B-B14F-4D97-AF65-F5344CB8AC3E}">
        <p14:creationId xmlns:p14="http://schemas.microsoft.com/office/powerpoint/2010/main" val="42885224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8208E-A363-4042-A752-DCB0C4C45F41}"/>
              </a:ext>
            </a:extLst>
          </p:cNvPr>
          <p:cNvSpPr>
            <a:spLocks noGrp="1"/>
          </p:cNvSpPr>
          <p:nvPr>
            <p:ph type="title"/>
          </p:nvPr>
        </p:nvSpPr>
        <p:spPr>
          <a:xfrm>
            <a:off x="835271" y="1230923"/>
            <a:ext cx="4475284" cy="4946040"/>
          </a:xfrm>
        </p:spPr>
        <p:txBody>
          <a:bodyPr/>
          <a:lstStyle/>
          <a:p>
            <a:endParaRPr lang="en-US" dirty="0"/>
          </a:p>
        </p:txBody>
      </p:sp>
      <p:sp>
        <p:nvSpPr>
          <p:cNvPr id="4" name="Content Placeholder 3">
            <a:extLst>
              <a:ext uri="{FF2B5EF4-FFF2-40B4-BE49-F238E27FC236}">
                <a16:creationId xmlns:a16="http://schemas.microsoft.com/office/drawing/2014/main" id="{E101BE52-97F2-7341-8BB5-0B870793DE14}"/>
              </a:ext>
            </a:extLst>
          </p:cNvPr>
          <p:cNvSpPr>
            <a:spLocks noGrp="1"/>
          </p:cNvSpPr>
          <p:nvPr>
            <p:ph sz="half" idx="2"/>
          </p:nvPr>
        </p:nvSpPr>
        <p:spPr>
          <a:xfrm>
            <a:off x="5706208" y="1230923"/>
            <a:ext cx="5647592" cy="4946040"/>
          </a:xfrm>
        </p:spPr>
        <p:txBody>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reeform 3">
            <a:extLst>
              <a:ext uri="{FF2B5EF4-FFF2-40B4-BE49-F238E27FC236}">
                <a16:creationId xmlns:a16="http://schemas.microsoft.com/office/drawing/2014/main" id="{A512A8DF-0CA1-4818-891C-19D857A2036E}"/>
              </a:ext>
            </a:extLst>
          </p:cNvPr>
          <p:cNvSpPr/>
          <p:nvPr userDrawn="1"/>
        </p:nvSpPr>
        <p:spPr>
          <a:xfrm>
            <a:off x="-38100" y="0"/>
            <a:ext cx="12268200" cy="1246909"/>
          </a:xfrm>
          <a:custGeom>
            <a:avLst/>
            <a:gdLst>
              <a:gd name="connsiteX0" fmla="*/ 0 w 12268200"/>
              <a:gd name="connsiteY0" fmla="*/ 13855 h 1565564"/>
              <a:gd name="connsiteX1" fmla="*/ 0 w 12268200"/>
              <a:gd name="connsiteY1" fmla="*/ 561109 h 1565564"/>
              <a:gd name="connsiteX2" fmla="*/ 12268200 w 12268200"/>
              <a:gd name="connsiteY2" fmla="*/ 1565564 h 1565564"/>
              <a:gd name="connsiteX3" fmla="*/ 12268200 w 12268200"/>
              <a:gd name="connsiteY3" fmla="*/ 0 h 1565564"/>
              <a:gd name="connsiteX4" fmla="*/ 0 w 12268200"/>
              <a:gd name="connsiteY4" fmla="*/ 13855 h 1565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8200" h="1565564">
                <a:moveTo>
                  <a:pt x="0" y="13855"/>
                </a:moveTo>
                <a:lnTo>
                  <a:pt x="0" y="561109"/>
                </a:lnTo>
                <a:lnTo>
                  <a:pt x="12268200" y="1565564"/>
                </a:lnTo>
                <a:lnTo>
                  <a:pt x="12268200" y="0"/>
                </a:lnTo>
                <a:lnTo>
                  <a:pt x="0" y="13855"/>
                </a:lnTo>
                <a:close/>
              </a:path>
            </a:pathLst>
          </a:custGeom>
          <a:gradFill flip="none" rotWithShape="1">
            <a:gsLst>
              <a:gs pos="0">
                <a:srgbClr val="00B0F0"/>
              </a:gs>
              <a:gs pos="28000">
                <a:srgbClr val="0070C0"/>
              </a:gs>
              <a:gs pos="85000">
                <a:srgbClr val="7030A0"/>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7665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DC26F-8E42-BC4F-A84C-A54A14DA4FF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B9E40CD-C587-AD43-99AE-AC50F9A3A4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FA8A74-5985-584F-8957-F8B14F96C3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5024C2-13A5-AE4A-84CF-324DA34959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5A00CA-0133-0D44-B105-BF9D93AEB6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A2AECA-5B37-2846-8E79-D24B6BADC1E1}"/>
              </a:ext>
            </a:extLst>
          </p:cNvPr>
          <p:cNvSpPr>
            <a:spLocks noGrp="1"/>
          </p:cNvSpPr>
          <p:nvPr>
            <p:ph type="dt" sz="half" idx="10"/>
          </p:nvPr>
        </p:nvSpPr>
        <p:spPr/>
        <p:txBody>
          <a:bodyPr/>
          <a:lstStyle/>
          <a:p>
            <a:fld id="{EE4828F8-BB72-864D-9141-E686EB89A769}" type="datetimeFigureOut">
              <a:rPr lang="en-US" smtClean="0"/>
              <a:t>2/2/20</a:t>
            </a:fld>
            <a:endParaRPr lang="en-US"/>
          </a:p>
        </p:txBody>
      </p:sp>
      <p:sp>
        <p:nvSpPr>
          <p:cNvPr id="8" name="Footer Placeholder 7">
            <a:extLst>
              <a:ext uri="{FF2B5EF4-FFF2-40B4-BE49-F238E27FC236}">
                <a16:creationId xmlns:a16="http://schemas.microsoft.com/office/drawing/2014/main" id="{08B7344F-DE08-3246-97E7-877D05AFF92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5D57E38-C475-E143-A155-6FECAD85DB1B}"/>
              </a:ext>
            </a:extLst>
          </p:cNvPr>
          <p:cNvSpPr>
            <a:spLocks noGrp="1"/>
          </p:cNvSpPr>
          <p:nvPr>
            <p:ph type="sldNum" sz="quarter" idx="12"/>
          </p:nvPr>
        </p:nvSpPr>
        <p:spPr/>
        <p:txBody>
          <a:bodyPr/>
          <a:lstStyle/>
          <a:p>
            <a:fld id="{3036F990-9ACA-F043-BC0C-E2A4E17F2FB3}" type="slidenum">
              <a:rPr lang="en-US" smtClean="0"/>
              <a:t>‹#›</a:t>
            </a:fld>
            <a:endParaRPr lang="en-US"/>
          </a:p>
        </p:txBody>
      </p:sp>
      <p:sp>
        <p:nvSpPr>
          <p:cNvPr id="10" name="Freeform 3">
            <a:extLst>
              <a:ext uri="{FF2B5EF4-FFF2-40B4-BE49-F238E27FC236}">
                <a16:creationId xmlns:a16="http://schemas.microsoft.com/office/drawing/2014/main" id="{16EE309E-70D9-4AAD-B93D-A9354950A8CA}"/>
              </a:ext>
            </a:extLst>
          </p:cNvPr>
          <p:cNvSpPr/>
          <p:nvPr userDrawn="1"/>
        </p:nvSpPr>
        <p:spPr>
          <a:xfrm flipH="1">
            <a:off x="-38100" y="0"/>
            <a:ext cx="12268200" cy="1246909"/>
          </a:xfrm>
          <a:custGeom>
            <a:avLst/>
            <a:gdLst>
              <a:gd name="connsiteX0" fmla="*/ 0 w 12268200"/>
              <a:gd name="connsiteY0" fmla="*/ 13855 h 1565564"/>
              <a:gd name="connsiteX1" fmla="*/ 0 w 12268200"/>
              <a:gd name="connsiteY1" fmla="*/ 561109 h 1565564"/>
              <a:gd name="connsiteX2" fmla="*/ 12268200 w 12268200"/>
              <a:gd name="connsiteY2" fmla="*/ 1565564 h 1565564"/>
              <a:gd name="connsiteX3" fmla="*/ 12268200 w 12268200"/>
              <a:gd name="connsiteY3" fmla="*/ 0 h 1565564"/>
              <a:gd name="connsiteX4" fmla="*/ 0 w 12268200"/>
              <a:gd name="connsiteY4" fmla="*/ 13855 h 1565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8200" h="1565564">
                <a:moveTo>
                  <a:pt x="0" y="13855"/>
                </a:moveTo>
                <a:lnTo>
                  <a:pt x="0" y="561109"/>
                </a:lnTo>
                <a:lnTo>
                  <a:pt x="12268200" y="1565564"/>
                </a:lnTo>
                <a:lnTo>
                  <a:pt x="12268200" y="0"/>
                </a:lnTo>
                <a:lnTo>
                  <a:pt x="0" y="13855"/>
                </a:lnTo>
                <a:close/>
              </a:path>
            </a:pathLst>
          </a:custGeom>
          <a:gradFill flip="none" rotWithShape="1">
            <a:gsLst>
              <a:gs pos="0">
                <a:srgbClr val="7030A0"/>
              </a:gs>
              <a:gs pos="52000">
                <a:srgbClr val="0070C0"/>
              </a:gs>
              <a:gs pos="100000">
                <a:srgbClr val="00B0F0"/>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95418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5AD2BD-8FC9-AD4D-A313-CA559FEFC4A6}"/>
              </a:ext>
            </a:extLst>
          </p:cNvPr>
          <p:cNvSpPr>
            <a:spLocks noGrp="1"/>
          </p:cNvSpPr>
          <p:nvPr>
            <p:ph type="dt" sz="half" idx="10"/>
          </p:nvPr>
        </p:nvSpPr>
        <p:spPr/>
        <p:txBody>
          <a:bodyPr/>
          <a:lstStyle/>
          <a:p>
            <a:fld id="{EE4828F8-BB72-864D-9141-E686EB89A769}" type="datetimeFigureOut">
              <a:rPr lang="en-US" smtClean="0"/>
              <a:t>2/2/20</a:t>
            </a:fld>
            <a:endParaRPr lang="en-US"/>
          </a:p>
        </p:txBody>
      </p:sp>
      <p:sp>
        <p:nvSpPr>
          <p:cNvPr id="3" name="Footer Placeholder 2">
            <a:extLst>
              <a:ext uri="{FF2B5EF4-FFF2-40B4-BE49-F238E27FC236}">
                <a16:creationId xmlns:a16="http://schemas.microsoft.com/office/drawing/2014/main" id="{77F8E296-47CA-9146-8B46-4E011C9E7D3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A3D518F-13B4-3346-87F6-DEBCD16A59D9}"/>
              </a:ext>
            </a:extLst>
          </p:cNvPr>
          <p:cNvSpPr>
            <a:spLocks noGrp="1"/>
          </p:cNvSpPr>
          <p:nvPr>
            <p:ph type="sldNum" sz="quarter" idx="12"/>
          </p:nvPr>
        </p:nvSpPr>
        <p:spPr/>
        <p:txBody>
          <a:bodyPr/>
          <a:lstStyle/>
          <a:p>
            <a:fld id="{3036F990-9ACA-F043-BC0C-E2A4E17F2FB3}" type="slidenum">
              <a:rPr lang="en-US" smtClean="0"/>
              <a:t>‹#›</a:t>
            </a:fld>
            <a:endParaRPr lang="en-US"/>
          </a:p>
        </p:txBody>
      </p:sp>
    </p:spTree>
    <p:extLst>
      <p:ext uri="{BB962C8B-B14F-4D97-AF65-F5344CB8AC3E}">
        <p14:creationId xmlns:p14="http://schemas.microsoft.com/office/powerpoint/2010/main" val="3039313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9F47F-23FE-D548-AE81-33FA2C0CFC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C08E3C-83B5-B04A-B7AF-EAC82548D1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EDD5AFC-5978-FD48-9D1F-E478168FD6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C88CE0-4F55-F041-9976-F5103B121FA8}"/>
              </a:ext>
            </a:extLst>
          </p:cNvPr>
          <p:cNvSpPr>
            <a:spLocks noGrp="1"/>
          </p:cNvSpPr>
          <p:nvPr>
            <p:ph type="dt" sz="half" idx="10"/>
          </p:nvPr>
        </p:nvSpPr>
        <p:spPr/>
        <p:txBody>
          <a:bodyPr/>
          <a:lstStyle/>
          <a:p>
            <a:fld id="{EE4828F8-BB72-864D-9141-E686EB89A769}" type="datetimeFigureOut">
              <a:rPr lang="en-US" smtClean="0"/>
              <a:t>2/2/20</a:t>
            </a:fld>
            <a:endParaRPr lang="en-US"/>
          </a:p>
        </p:txBody>
      </p:sp>
      <p:sp>
        <p:nvSpPr>
          <p:cNvPr id="6" name="Footer Placeholder 5">
            <a:extLst>
              <a:ext uri="{FF2B5EF4-FFF2-40B4-BE49-F238E27FC236}">
                <a16:creationId xmlns:a16="http://schemas.microsoft.com/office/drawing/2014/main" id="{2E1804D1-DC63-D745-ABC7-03D7F03762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8130AA-60B3-3743-89C2-D82F5A4383FB}"/>
              </a:ext>
            </a:extLst>
          </p:cNvPr>
          <p:cNvSpPr>
            <a:spLocks noGrp="1"/>
          </p:cNvSpPr>
          <p:nvPr>
            <p:ph type="sldNum" sz="quarter" idx="12"/>
          </p:nvPr>
        </p:nvSpPr>
        <p:spPr/>
        <p:txBody>
          <a:bodyPr/>
          <a:lstStyle/>
          <a:p>
            <a:fld id="{3036F990-9ACA-F043-BC0C-E2A4E17F2FB3}" type="slidenum">
              <a:rPr lang="en-US" smtClean="0"/>
              <a:t>‹#›</a:t>
            </a:fld>
            <a:endParaRPr lang="en-US"/>
          </a:p>
        </p:txBody>
      </p:sp>
    </p:spTree>
    <p:extLst>
      <p:ext uri="{BB962C8B-B14F-4D97-AF65-F5344CB8AC3E}">
        <p14:creationId xmlns:p14="http://schemas.microsoft.com/office/powerpoint/2010/main" val="19815387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72A95-F84A-4140-AB9B-30421E7C40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CF977E-0E08-3C40-A5B7-1365CB9F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4853F65-3998-6D49-9DE8-E6D5ABA90B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6D8ACE-21A5-324C-9005-75256088EE62}"/>
              </a:ext>
            </a:extLst>
          </p:cNvPr>
          <p:cNvSpPr>
            <a:spLocks noGrp="1"/>
          </p:cNvSpPr>
          <p:nvPr>
            <p:ph type="dt" sz="half" idx="10"/>
          </p:nvPr>
        </p:nvSpPr>
        <p:spPr/>
        <p:txBody>
          <a:bodyPr/>
          <a:lstStyle/>
          <a:p>
            <a:fld id="{EE4828F8-BB72-864D-9141-E686EB89A769}" type="datetimeFigureOut">
              <a:rPr lang="en-US" smtClean="0"/>
              <a:t>2/2/20</a:t>
            </a:fld>
            <a:endParaRPr lang="en-US"/>
          </a:p>
        </p:txBody>
      </p:sp>
      <p:sp>
        <p:nvSpPr>
          <p:cNvPr id="6" name="Footer Placeholder 5">
            <a:extLst>
              <a:ext uri="{FF2B5EF4-FFF2-40B4-BE49-F238E27FC236}">
                <a16:creationId xmlns:a16="http://schemas.microsoft.com/office/drawing/2014/main" id="{6CA497AF-46F8-0445-B0B2-6099376565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E9B18D-04B9-2842-BDB7-61A393C4B7A7}"/>
              </a:ext>
            </a:extLst>
          </p:cNvPr>
          <p:cNvSpPr>
            <a:spLocks noGrp="1"/>
          </p:cNvSpPr>
          <p:nvPr>
            <p:ph type="sldNum" sz="quarter" idx="12"/>
          </p:nvPr>
        </p:nvSpPr>
        <p:spPr/>
        <p:txBody>
          <a:bodyPr/>
          <a:lstStyle/>
          <a:p>
            <a:fld id="{3036F990-9ACA-F043-BC0C-E2A4E17F2FB3}" type="slidenum">
              <a:rPr lang="en-US" smtClean="0"/>
              <a:t>‹#›</a:t>
            </a:fld>
            <a:endParaRPr lang="en-US"/>
          </a:p>
        </p:txBody>
      </p:sp>
    </p:spTree>
    <p:extLst>
      <p:ext uri="{BB962C8B-B14F-4D97-AF65-F5344CB8AC3E}">
        <p14:creationId xmlns:p14="http://schemas.microsoft.com/office/powerpoint/2010/main" val="29543450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9979C2-3BDF-1348-86A2-B434E3BF20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B4005FE-60B9-3D42-9B81-46E80D102D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9E361A-ABA5-6249-B2AC-4C295A3263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4828F8-BB72-864D-9141-E686EB89A769}" type="datetimeFigureOut">
              <a:rPr lang="en-US" smtClean="0"/>
              <a:t>2/2/20</a:t>
            </a:fld>
            <a:endParaRPr lang="en-US"/>
          </a:p>
        </p:txBody>
      </p:sp>
      <p:sp>
        <p:nvSpPr>
          <p:cNvPr id="5" name="Footer Placeholder 4">
            <a:extLst>
              <a:ext uri="{FF2B5EF4-FFF2-40B4-BE49-F238E27FC236}">
                <a16:creationId xmlns:a16="http://schemas.microsoft.com/office/drawing/2014/main" id="{308C18B1-955C-7444-A797-47CE62786A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60D108-F654-D34E-ADE1-35ECA7D420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36F990-9ACA-F043-BC0C-E2A4E17F2FB3}" type="slidenum">
              <a:rPr lang="en-US" smtClean="0"/>
              <a:t>‹#›</a:t>
            </a:fld>
            <a:endParaRPr lang="en-US"/>
          </a:p>
        </p:txBody>
      </p:sp>
    </p:spTree>
    <p:extLst>
      <p:ext uri="{BB962C8B-B14F-4D97-AF65-F5344CB8AC3E}">
        <p14:creationId xmlns:p14="http://schemas.microsoft.com/office/powerpoint/2010/main" val="3449787052"/>
      </p:ext>
    </p:extLst>
  </p:cSld>
  <p:clrMap bg1="lt1" tx1="dk1" bg2="lt2" tx2="dk2" accent1="accent1" accent2="accent2" accent3="accent3" accent4="accent4" accent5="accent5" accent6="accent6" hlink="hlink" folHlink="folHlink"/>
  <p:sldLayoutIdLst>
    <p:sldLayoutId id="2147483649" r:id="rId1"/>
    <p:sldLayoutId id="2147483654"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tiff"/><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hyperlink" Target="https://www.epa.gov/smm/recycling-economic-information-rei-report" TargetMode="External"/><Relationship Id="rId2" Type="http://schemas.openxmlformats.org/officeDocument/2006/relationships/hyperlink" Target="https://www.epa.gov/sites/production/files/2019-04/documents/sustainable_and_health_communities_research_fact_sheet_3.19_508.pdf" TargetMode="Externa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9.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1F97AAFB-64FE-B74F-8F35-03766BB2C372}"/>
              </a:ext>
            </a:extLst>
          </p:cNvPr>
          <p:cNvPicPr>
            <a:picLocks noChangeAspect="1"/>
          </p:cNvPicPr>
          <p:nvPr/>
        </p:nvPicPr>
        <p:blipFill>
          <a:blip r:embed="rId2"/>
          <a:stretch>
            <a:fillRect/>
          </a:stretch>
        </p:blipFill>
        <p:spPr>
          <a:xfrm>
            <a:off x="8239236" y="5983899"/>
            <a:ext cx="1653028" cy="776117"/>
          </a:xfrm>
          <a:prstGeom prst="rect">
            <a:avLst/>
          </a:prstGeom>
        </p:spPr>
      </p:pic>
      <p:grpSp>
        <p:nvGrpSpPr>
          <p:cNvPr id="15" name="Group 14">
            <a:extLst>
              <a:ext uri="{FF2B5EF4-FFF2-40B4-BE49-F238E27FC236}">
                <a16:creationId xmlns:a16="http://schemas.microsoft.com/office/drawing/2014/main" id="{10128C16-86A6-0B43-98AF-A5103BB707EF}"/>
              </a:ext>
            </a:extLst>
          </p:cNvPr>
          <p:cNvGrpSpPr/>
          <p:nvPr/>
        </p:nvGrpSpPr>
        <p:grpSpPr>
          <a:xfrm>
            <a:off x="2694903" y="6031318"/>
            <a:ext cx="4069504" cy="610303"/>
            <a:chOff x="502496" y="5914618"/>
            <a:chExt cx="4119388" cy="617784"/>
          </a:xfrm>
        </p:grpSpPr>
        <p:pic>
          <p:nvPicPr>
            <p:cNvPr id="6" name="Picture 5">
              <a:extLst>
                <a:ext uri="{FF2B5EF4-FFF2-40B4-BE49-F238E27FC236}">
                  <a16:creationId xmlns:a16="http://schemas.microsoft.com/office/drawing/2014/main" id="{8FB188D3-2230-5A4C-8779-9BE82FA3C61D}"/>
                </a:ext>
              </a:extLst>
            </p:cNvPr>
            <p:cNvPicPr>
              <a:picLocks noChangeAspect="1"/>
            </p:cNvPicPr>
            <p:nvPr/>
          </p:nvPicPr>
          <p:blipFill>
            <a:blip r:embed="rId3"/>
            <a:stretch>
              <a:fillRect/>
            </a:stretch>
          </p:blipFill>
          <p:spPr>
            <a:xfrm>
              <a:off x="2997502" y="5914618"/>
              <a:ext cx="1624382" cy="617784"/>
            </a:xfrm>
            <a:prstGeom prst="rect">
              <a:avLst/>
            </a:prstGeom>
          </p:spPr>
        </p:pic>
        <p:pic>
          <p:nvPicPr>
            <p:cNvPr id="8" name="Picture 7">
              <a:extLst>
                <a:ext uri="{FF2B5EF4-FFF2-40B4-BE49-F238E27FC236}">
                  <a16:creationId xmlns:a16="http://schemas.microsoft.com/office/drawing/2014/main" id="{B19AADF3-A3A2-6643-AF49-DDD1111C9DBA}"/>
                </a:ext>
              </a:extLst>
            </p:cNvPr>
            <p:cNvPicPr>
              <a:picLocks noChangeAspect="1"/>
            </p:cNvPicPr>
            <p:nvPr/>
          </p:nvPicPr>
          <p:blipFill>
            <a:blip r:embed="rId4"/>
            <a:stretch>
              <a:fillRect/>
            </a:stretch>
          </p:blipFill>
          <p:spPr>
            <a:xfrm>
              <a:off x="502496" y="6025177"/>
              <a:ext cx="2105198" cy="479232"/>
            </a:xfrm>
            <a:prstGeom prst="rect">
              <a:avLst/>
            </a:prstGeom>
          </p:spPr>
        </p:pic>
        <p:cxnSp>
          <p:nvCxnSpPr>
            <p:cNvPr id="10" name="Straight Connector 9">
              <a:extLst>
                <a:ext uri="{FF2B5EF4-FFF2-40B4-BE49-F238E27FC236}">
                  <a16:creationId xmlns:a16="http://schemas.microsoft.com/office/drawing/2014/main" id="{16E54C44-B19B-9E47-B97C-3C22CC789EE1}"/>
                </a:ext>
              </a:extLst>
            </p:cNvPr>
            <p:cNvCxnSpPr>
              <a:cxnSpLocks/>
            </p:cNvCxnSpPr>
            <p:nvPr/>
          </p:nvCxnSpPr>
          <p:spPr>
            <a:xfrm>
              <a:off x="2825014" y="6025177"/>
              <a:ext cx="0" cy="424596"/>
            </a:xfrm>
            <a:prstGeom prst="line">
              <a:avLst/>
            </a:prstGeom>
          </p:spPr>
          <p:style>
            <a:lnRef idx="3">
              <a:schemeClr val="accent3"/>
            </a:lnRef>
            <a:fillRef idx="0">
              <a:schemeClr val="accent3"/>
            </a:fillRef>
            <a:effectRef idx="2">
              <a:schemeClr val="accent3"/>
            </a:effectRef>
            <a:fontRef idx="minor">
              <a:schemeClr val="tx1"/>
            </a:fontRef>
          </p:style>
        </p:cxnSp>
      </p:grpSp>
      <p:pic>
        <p:nvPicPr>
          <p:cNvPr id="3" name="Picture 2">
            <a:extLst>
              <a:ext uri="{FF2B5EF4-FFF2-40B4-BE49-F238E27FC236}">
                <a16:creationId xmlns:a16="http://schemas.microsoft.com/office/drawing/2014/main" id="{C16285ED-70FC-1746-9086-18BC49F95B02}"/>
              </a:ext>
            </a:extLst>
          </p:cNvPr>
          <p:cNvPicPr>
            <a:picLocks noChangeAspect="1"/>
          </p:cNvPicPr>
          <p:nvPr/>
        </p:nvPicPr>
        <p:blipFill>
          <a:blip r:embed="rId5">
            <a:alphaModFix amt="50000"/>
          </a:blip>
          <a:stretch>
            <a:fillRect/>
          </a:stretch>
        </p:blipFill>
        <p:spPr>
          <a:xfrm>
            <a:off x="1142340" y="353252"/>
            <a:ext cx="2627889" cy="992981"/>
          </a:xfrm>
          <a:prstGeom prst="rect">
            <a:avLst/>
          </a:prstGeom>
        </p:spPr>
      </p:pic>
      <p:cxnSp>
        <p:nvCxnSpPr>
          <p:cNvPr id="9" name="Straight Connector 8">
            <a:extLst>
              <a:ext uri="{FF2B5EF4-FFF2-40B4-BE49-F238E27FC236}">
                <a16:creationId xmlns:a16="http://schemas.microsoft.com/office/drawing/2014/main" id="{AD52026F-E910-D340-8BA4-DDB26A48FCBD}"/>
              </a:ext>
            </a:extLst>
          </p:cNvPr>
          <p:cNvCxnSpPr>
            <a:cxnSpLocks/>
          </p:cNvCxnSpPr>
          <p:nvPr/>
        </p:nvCxnSpPr>
        <p:spPr>
          <a:xfrm>
            <a:off x="4981903" y="1555531"/>
            <a:ext cx="0" cy="43197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10FB39D8-7CAC-7E41-9FA5-BE5A1E4E94F4}"/>
              </a:ext>
            </a:extLst>
          </p:cNvPr>
          <p:cNvPicPr>
            <a:picLocks noChangeAspect="1"/>
          </p:cNvPicPr>
          <p:nvPr/>
        </p:nvPicPr>
        <p:blipFill>
          <a:blip r:embed="rId6"/>
          <a:stretch>
            <a:fillRect/>
          </a:stretch>
        </p:blipFill>
        <p:spPr>
          <a:xfrm>
            <a:off x="7026995" y="5707121"/>
            <a:ext cx="1038655" cy="1028268"/>
          </a:xfrm>
          <a:prstGeom prst="rect">
            <a:avLst/>
          </a:prstGeom>
        </p:spPr>
      </p:pic>
      <p:sp>
        <p:nvSpPr>
          <p:cNvPr id="13" name="Rectangle 12">
            <a:extLst>
              <a:ext uri="{FF2B5EF4-FFF2-40B4-BE49-F238E27FC236}">
                <a16:creationId xmlns:a16="http://schemas.microsoft.com/office/drawing/2014/main" id="{57CB500B-9FF8-AF47-9B15-9A4353603AE6}"/>
              </a:ext>
            </a:extLst>
          </p:cNvPr>
          <p:cNvSpPr/>
          <p:nvPr/>
        </p:nvSpPr>
        <p:spPr>
          <a:xfrm>
            <a:off x="6481480" y="1770806"/>
            <a:ext cx="4474580" cy="1477328"/>
          </a:xfrm>
          <a:prstGeom prst="rect">
            <a:avLst/>
          </a:prstGeom>
        </p:spPr>
        <p:txBody>
          <a:bodyPr wrap="square">
            <a:spAutoFit/>
          </a:bodyPr>
          <a:lstStyle/>
          <a:p>
            <a:r>
              <a:rPr lang="en-US" dirty="0">
                <a:solidFill>
                  <a:schemeClr val="bg1"/>
                </a:solidFill>
              </a:rPr>
              <a:t>Wesley </a:t>
            </a:r>
            <a:r>
              <a:rPr lang="en-US" dirty="0" err="1">
                <a:solidFill>
                  <a:schemeClr val="bg1"/>
                </a:solidFill>
              </a:rPr>
              <a:t>Ingwersen</a:t>
            </a:r>
            <a:r>
              <a:rPr lang="en-US" dirty="0">
                <a:solidFill>
                  <a:schemeClr val="bg1"/>
                </a:solidFill>
              </a:rPr>
              <a:t>, US EPA</a:t>
            </a:r>
            <a:br>
              <a:rPr lang="en-US" dirty="0">
                <a:solidFill>
                  <a:schemeClr val="bg1"/>
                </a:solidFill>
              </a:rPr>
            </a:br>
            <a:r>
              <a:rPr lang="en-US" dirty="0">
                <a:solidFill>
                  <a:schemeClr val="bg1"/>
                </a:solidFill>
              </a:rPr>
              <a:t>Valerie Thomas, Georgia Tech</a:t>
            </a:r>
          </a:p>
          <a:p>
            <a:r>
              <a:rPr lang="en-US" dirty="0">
                <a:solidFill>
                  <a:schemeClr val="bg1"/>
                </a:solidFill>
              </a:rPr>
              <a:t>Costas </a:t>
            </a:r>
            <a:r>
              <a:rPr lang="en-US" dirty="0" err="1">
                <a:solidFill>
                  <a:schemeClr val="bg1"/>
                </a:solidFill>
              </a:rPr>
              <a:t>Simoglou</a:t>
            </a:r>
            <a:r>
              <a:rPr lang="en-US" dirty="0">
                <a:solidFill>
                  <a:schemeClr val="bg1"/>
                </a:solidFill>
              </a:rPr>
              <a:t>, GA Dept of Econ Dev</a:t>
            </a:r>
            <a:br>
              <a:rPr lang="en-US" dirty="0">
                <a:solidFill>
                  <a:schemeClr val="bg1"/>
                </a:solidFill>
              </a:rPr>
            </a:br>
            <a:r>
              <a:rPr lang="en-US" dirty="0">
                <a:solidFill>
                  <a:schemeClr val="bg1"/>
                </a:solidFill>
              </a:rPr>
              <a:t>Dawn Price, GA Dept of Econ Dev</a:t>
            </a:r>
          </a:p>
          <a:p>
            <a:r>
              <a:rPr lang="en-US" dirty="0">
                <a:solidFill>
                  <a:schemeClr val="bg1"/>
                </a:solidFill>
              </a:rPr>
              <a:t>Loren Heyns, GA Dept of Econ Dev</a:t>
            </a:r>
          </a:p>
        </p:txBody>
      </p:sp>
      <p:sp>
        <p:nvSpPr>
          <p:cNvPr id="14" name="Content Placeholder 2">
            <a:extLst>
              <a:ext uri="{FF2B5EF4-FFF2-40B4-BE49-F238E27FC236}">
                <a16:creationId xmlns:a16="http://schemas.microsoft.com/office/drawing/2014/main" id="{8E821B43-69A8-0D40-ACEE-40D7AA6C4450}"/>
              </a:ext>
            </a:extLst>
          </p:cNvPr>
          <p:cNvSpPr txBox="1">
            <a:spLocks/>
          </p:cNvSpPr>
          <p:nvPr/>
        </p:nvSpPr>
        <p:spPr>
          <a:xfrm>
            <a:off x="6481480" y="4011985"/>
            <a:ext cx="5489004" cy="97327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a:solidFill>
                  <a:schemeClr val="bg1"/>
                </a:solidFill>
              </a:rPr>
              <a:t>The views expressed in this presentation are those of </a:t>
            </a:r>
            <a:br>
              <a:rPr lang="en-US" sz="1800" dirty="0">
                <a:solidFill>
                  <a:schemeClr val="bg1"/>
                </a:solidFill>
              </a:rPr>
            </a:br>
            <a:r>
              <a:rPr lang="en-US" sz="1800" dirty="0">
                <a:solidFill>
                  <a:schemeClr val="bg1"/>
                </a:solidFill>
              </a:rPr>
              <a:t>the authors and do not necessarily reflect the views or </a:t>
            </a:r>
            <a:br>
              <a:rPr lang="en-US" sz="1800" dirty="0">
                <a:solidFill>
                  <a:schemeClr val="bg1"/>
                </a:solidFill>
              </a:rPr>
            </a:br>
            <a:r>
              <a:rPr lang="en-US" sz="1800" dirty="0">
                <a:solidFill>
                  <a:schemeClr val="bg1"/>
                </a:solidFill>
              </a:rPr>
              <a:t>policies of the U.S. Environmental Protection Agency.</a:t>
            </a:r>
          </a:p>
          <a:p>
            <a:pPr marL="0" indent="0">
              <a:buFont typeface="Arial" panose="020B0604020202020204" pitchFamily="34" charset="0"/>
              <a:buNone/>
            </a:pPr>
            <a:endParaRPr lang="en-US" sz="1800" dirty="0">
              <a:solidFill>
                <a:schemeClr val="bg1"/>
              </a:solidFill>
            </a:endParaRPr>
          </a:p>
        </p:txBody>
      </p:sp>
    </p:spTree>
    <p:extLst>
      <p:ext uri="{BB962C8B-B14F-4D97-AF65-F5344CB8AC3E}">
        <p14:creationId xmlns:p14="http://schemas.microsoft.com/office/powerpoint/2010/main" val="3903428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8">
            <a:extLst>
              <a:ext uri="{FF2B5EF4-FFF2-40B4-BE49-F238E27FC236}">
                <a16:creationId xmlns:a16="http://schemas.microsoft.com/office/drawing/2014/main" id="{2EA3C4B2-EE37-204E-B2AE-490584A18598}"/>
              </a:ext>
            </a:extLst>
          </p:cNvPr>
          <p:cNvSpPr txBox="1">
            <a:spLocks/>
          </p:cNvSpPr>
          <p:nvPr/>
        </p:nvSpPr>
        <p:spPr>
          <a:xfrm>
            <a:off x="2455101" y="1506495"/>
            <a:ext cx="8818323" cy="2940244"/>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eaLnBrk="0" fontAlgn="base" hangingPunct="0">
              <a:spcBef>
                <a:spcPct val="0"/>
              </a:spcBef>
              <a:spcAft>
                <a:spcPct val="0"/>
              </a:spcAft>
              <a:buNone/>
            </a:pPr>
            <a:r>
              <a:rPr lang="en-US" altLang="en-US" sz="2000" b="1" dirty="0">
                <a:solidFill>
                  <a:schemeClr val="bg1"/>
                </a:solidFill>
                <a:latin typeface="Nunito Sans"/>
              </a:rPr>
              <a:t>Ongoing activities</a:t>
            </a:r>
          </a:p>
          <a:p>
            <a:pPr lvl="0" eaLnBrk="0" fontAlgn="base" hangingPunct="0">
              <a:spcBef>
                <a:spcPct val="0"/>
              </a:spcBef>
              <a:spcAft>
                <a:spcPct val="0"/>
              </a:spcAft>
            </a:pPr>
            <a:r>
              <a:rPr lang="en-US" altLang="en-US" sz="2000" dirty="0">
                <a:solidFill>
                  <a:schemeClr val="bg1"/>
                </a:solidFill>
                <a:latin typeface="Nunito Sans"/>
              </a:rPr>
              <a:t>- Updating national model</a:t>
            </a:r>
            <a:br>
              <a:rPr lang="en-US" altLang="en-US" sz="2000" dirty="0">
                <a:solidFill>
                  <a:schemeClr val="bg1"/>
                </a:solidFill>
                <a:latin typeface="Nunito Sans"/>
              </a:rPr>
            </a:br>
            <a:r>
              <a:rPr lang="en-US" altLang="en-US" sz="2000" dirty="0">
                <a:solidFill>
                  <a:schemeClr val="bg1"/>
                </a:solidFill>
                <a:latin typeface="Nunito Sans"/>
              </a:rPr>
              <a:t>- Refining and updating the GA model</a:t>
            </a:r>
            <a:br>
              <a:rPr lang="en-US" altLang="en-US" sz="2000" dirty="0">
                <a:solidFill>
                  <a:schemeClr val="bg1"/>
                </a:solidFill>
                <a:latin typeface="Nunito Sans"/>
              </a:rPr>
            </a:br>
            <a:r>
              <a:rPr lang="en-US" altLang="en-US" sz="2000" dirty="0">
                <a:solidFill>
                  <a:schemeClr val="bg1"/>
                </a:solidFill>
                <a:latin typeface="Nunito Sans"/>
              </a:rPr>
              <a:t>- Research within EPA</a:t>
            </a:r>
            <a:r>
              <a:rPr lang="en-US" altLang="en-US" sz="2000" dirty="0">
                <a:solidFill>
                  <a:schemeClr val="bg1"/>
                </a:solidFill>
                <a:latin typeface="Nunito Sans"/>
                <a:hlinkClick r:id="rId2">
                  <a:extLst>
                    <a:ext uri="{A12FA001-AC4F-418D-AE19-62706E023703}">
                      <ahyp:hlinkClr xmlns:ahyp="http://schemas.microsoft.com/office/drawing/2018/hyperlinkcolor" val="tx"/>
                    </a:ext>
                  </a:extLst>
                </a:hlinkClick>
              </a:rPr>
              <a:t>’</a:t>
            </a:r>
            <a:r>
              <a:rPr lang="en-US" altLang="en-US" sz="2000" dirty="0">
                <a:solidFill>
                  <a:schemeClr val="bg1"/>
                </a:solidFill>
                <a:latin typeface="Nunito Sans"/>
              </a:rPr>
              <a:t>s </a:t>
            </a:r>
            <a:br>
              <a:rPr lang="en-US" altLang="en-US" sz="2000" dirty="0">
                <a:solidFill>
                  <a:schemeClr val="bg1"/>
                </a:solidFill>
                <a:latin typeface="Nunito Sans"/>
              </a:rPr>
            </a:br>
            <a:r>
              <a:rPr lang="en-US" altLang="en-US" sz="2000" dirty="0">
                <a:solidFill>
                  <a:schemeClr val="bg1"/>
                </a:solidFill>
                <a:latin typeface="Nunito Sans"/>
                <a:hlinkClick r:id="rId2">
                  <a:extLst>
                    <a:ext uri="{A12FA001-AC4F-418D-AE19-62706E023703}">
                      <ahyp:hlinkClr xmlns:ahyp="http://schemas.microsoft.com/office/drawing/2018/hyperlinkcolor" val="tx"/>
                    </a:ext>
                  </a:extLst>
                </a:hlinkClick>
              </a:rPr>
              <a:t>Sustainable and Healthy Communities 2019-2022 Research Program</a:t>
            </a:r>
            <a:endParaRPr lang="en-US" altLang="en-US" sz="2000" dirty="0">
              <a:solidFill>
                <a:schemeClr val="bg1"/>
              </a:solidFill>
            </a:endParaRPr>
          </a:p>
          <a:p>
            <a:pPr lvl="0" eaLnBrk="0" fontAlgn="base" hangingPunct="0">
              <a:spcBef>
                <a:spcPct val="0"/>
              </a:spcBef>
              <a:spcAft>
                <a:spcPct val="0"/>
              </a:spcAft>
            </a:pPr>
            <a:endParaRPr lang="en-US" altLang="en-US" sz="2000" b="1" dirty="0">
              <a:solidFill>
                <a:schemeClr val="bg1"/>
              </a:solidFill>
              <a:latin typeface="Nunito Sans"/>
            </a:endParaRPr>
          </a:p>
          <a:p>
            <a:pPr marL="0" lvl="0" indent="0" eaLnBrk="0" fontAlgn="base" hangingPunct="0">
              <a:spcBef>
                <a:spcPct val="0"/>
              </a:spcBef>
              <a:spcAft>
                <a:spcPct val="0"/>
              </a:spcAft>
              <a:buNone/>
            </a:pPr>
            <a:r>
              <a:rPr lang="en-US" altLang="en-US" sz="2000" b="1" dirty="0">
                <a:solidFill>
                  <a:schemeClr val="bg1"/>
                </a:solidFill>
                <a:latin typeface="Nunito Sans"/>
              </a:rPr>
              <a:t>New Uses of USEEIO for this Application</a:t>
            </a:r>
          </a:p>
          <a:p>
            <a:pPr lvl="0" eaLnBrk="0" fontAlgn="base" hangingPunct="0">
              <a:spcBef>
                <a:spcPct val="0"/>
              </a:spcBef>
              <a:spcAft>
                <a:spcPct val="0"/>
              </a:spcAft>
            </a:pPr>
            <a:r>
              <a:rPr lang="en-US" altLang="en-US" sz="2000" dirty="0">
                <a:solidFill>
                  <a:schemeClr val="bg1"/>
                </a:solidFill>
                <a:latin typeface="Nunito Sans"/>
              </a:rPr>
              <a:t>- Integrate with local data</a:t>
            </a:r>
            <a:br>
              <a:rPr lang="en-US" altLang="en-US" sz="2000" dirty="0">
                <a:solidFill>
                  <a:schemeClr val="bg1"/>
                </a:solidFill>
                <a:latin typeface="Nunito Sans"/>
              </a:rPr>
            </a:br>
            <a:r>
              <a:rPr lang="en-US" altLang="en-US" sz="2000" dirty="0">
                <a:solidFill>
                  <a:schemeClr val="bg1"/>
                </a:solidFill>
                <a:latin typeface="Nunito Sans"/>
              </a:rPr>
              <a:t>- Scenario analysis - technology assessment</a:t>
            </a:r>
            <a:br>
              <a:rPr lang="en-US" altLang="en-US" sz="2000" dirty="0">
                <a:solidFill>
                  <a:schemeClr val="bg1"/>
                </a:solidFill>
                <a:latin typeface="Nunito Sans"/>
              </a:rPr>
            </a:br>
            <a:r>
              <a:rPr lang="en-US" altLang="en-US" sz="2000" dirty="0">
                <a:solidFill>
                  <a:schemeClr val="bg1"/>
                </a:solidFill>
                <a:latin typeface="Nunito Sans"/>
              </a:rPr>
              <a:t>- Material recovery and its impacts</a:t>
            </a:r>
            <a:br>
              <a:rPr lang="en-US" altLang="en-US" sz="2000" dirty="0">
                <a:solidFill>
                  <a:schemeClr val="bg1"/>
                </a:solidFill>
                <a:latin typeface="Nunito Sans"/>
              </a:rPr>
            </a:br>
            <a:r>
              <a:rPr lang="en-US" altLang="en-US" sz="2000" dirty="0">
                <a:solidFill>
                  <a:schemeClr val="bg1"/>
                </a:solidFill>
                <a:latin typeface="Nunito Sans"/>
              </a:rPr>
              <a:t>-- Similar to EPA's model for </a:t>
            </a:r>
            <a:r>
              <a:rPr lang="en-US" altLang="en-US" sz="2000" dirty="0">
                <a:solidFill>
                  <a:schemeClr val="bg1"/>
                </a:solidFill>
                <a:latin typeface="Nunito Sans"/>
                <a:hlinkClick r:id="rId3">
                  <a:extLst>
                    <a:ext uri="{A12FA001-AC4F-418D-AE19-62706E023703}">
                      <ahyp:hlinkClr xmlns:ahyp="http://schemas.microsoft.com/office/drawing/2018/hyperlinkcolor" val="tx"/>
                    </a:ext>
                  </a:extLst>
                </a:hlinkClick>
              </a:rPr>
              <a:t>Recycling Economic Impact assessment</a:t>
            </a:r>
            <a:endParaRPr lang="en-US" altLang="en-US" sz="2000" dirty="0">
              <a:solidFill>
                <a:schemeClr val="bg1"/>
              </a:solidFill>
            </a:endParaRPr>
          </a:p>
        </p:txBody>
      </p:sp>
      <p:sp>
        <p:nvSpPr>
          <p:cNvPr id="4" name="TextBox 3">
            <a:extLst>
              <a:ext uri="{FF2B5EF4-FFF2-40B4-BE49-F238E27FC236}">
                <a16:creationId xmlns:a16="http://schemas.microsoft.com/office/drawing/2014/main" id="{BD832AE0-FB98-B544-8457-EE2EAA7BE1F3}"/>
              </a:ext>
            </a:extLst>
          </p:cNvPr>
          <p:cNvSpPr txBox="1"/>
          <p:nvPr/>
        </p:nvSpPr>
        <p:spPr>
          <a:xfrm>
            <a:off x="295387" y="411182"/>
            <a:ext cx="5942575" cy="830997"/>
          </a:xfrm>
          <a:prstGeom prst="rect">
            <a:avLst/>
          </a:prstGeom>
          <a:noFill/>
        </p:spPr>
        <p:txBody>
          <a:bodyPr wrap="square" rtlCol="0">
            <a:spAutoFit/>
          </a:bodyPr>
          <a:lstStyle/>
          <a:p>
            <a:pPr algn="ctr"/>
            <a:r>
              <a:rPr lang="en-US" sz="4800" cap="all" dirty="0">
                <a:solidFill>
                  <a:schemeClr val="bg1"/>
                </a:solidFill>
                <a:latin typeface="Grotesque MT Std Extra Condense" panose="020B0508020202020204" pitchFamily="34" charset="0"/>
                <a:cs typeface="Arial Narrow" panose="020B0604020202020204" pitchFamily="34" charset="0"/>
              </a:rPr>
              <a:t>USEEIO </a:t>
            </a:r>
            <a:r>
              <a:rPr lang="en-US" sz="4800" b="1" dirty="0">
                <a:solidFill>
                  <a:schemeClr val="bg2">
                    <a:lumMod val="90000"/>
                  </a:schemeClr>
                </a:solidFill>
                <a:latin typeface="Grotesque MT Std Extra Condense" panose="020B0508020202020204" pitchFamily="34" charset="0"/>
                <a:cs typeface="Arial Narrow" panose="020B0604020202020204" pitchFamily="34" charset="0"/>
              </a:rPr>
              <a:t>USES AND ONGOING WORK</a:t>
            </a:r>
            <a:endParaRPr lang="en-US" sz="4800" cap="all" dirty="0">
              <a:solidFill>
                <a:schemeClr val="bg2">
                  <a:lumMod val="90000"/>
                </a:schemeClr>
              </a:solidFill>
              <a:latin typeface="Grotesque MT Std Extra Condense" panose="020B0508020202020204" pitchFamily="34" charset="0"/>
              <a:cs typeface="Arial Narrow" panose="020B0604020202020204" pitchFamily="34" charset="0"/>
            </a:endParaRPr>
          </a:p>
        </p:txBody>
      </p:sp>
      <p:pic>
        <p:nvPicPr>
          <p:cNvPr id="5" name="Picture 4">
            <a:extLst>
              <a:ext uri="{FF2B5EF4-FFF2-40B4-BE49-F238E27FC236}">
                <a16:creationId xmlns:a16="http://schemas.microsoft.com/office/drawing/2014/main" id="{0C50BF66-DAB4-8F49-843B-F238ED28D8BF}"/>
              </a:ext>
            </a:extLst>
          </p:cNvPr>
          <p:cNvPicPr>
            <a:picLocks noChangeAspect="1"/>
          </p:cNvPicPr>
          <p:nvPr/>
        </p:nvPicPr>
        <p:blipFill>
          <a:blip r:embed="rId4"/>
          <a:stretch>
            <a:fillRect/>
          </a:stretch>
        </p:blipFill>
        <p:spPr>
          <a:xfrm>
            <a:off x="295387" y="4277338"/>
            <a:ext cx="1938875" cy="1919485"/>
          </a:xfrm>
          <a:prstGeom prst="rect">
            <a:avLst/>
          </a:prstGeom>
        </p:spPr>
      </p:pic>
    </p:spTree>
    <p:extLst>
      <p:ext uri="{BB962C8B-B14F-4D97-AF65-F5344CB8AC3E}">
        <p14:creationId xmlns:p14="http://schemas.microsoft.com/office/powerpoint/2010/main" val="2100774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40B5E9A8-9C9D-D648-ACE6-E3A0B99E5B18}"/>
              </a:ext>
            </a:extLst>
          </p:cNvPr>
          <p:cNvSpPr txBox="1"/>
          <p:nvPr/>
        </p:nvSpPr>
        <p:spPr>
          <a:xfrm>
            <a:off x="3108082" y="1529945"/>
            <a:ext cx="7741150" cy="2369880"/>
          </a:xfrm>
          <a:prstGeom prst="rect">
            <a:avLst/>
          </a:prstGeom>
          <a:noFill/>
        </p:spPr>
        <p:txBody>
          <a:bodyPr wrap="square" rtlCol="0">
            <a:spAutoFit/>
          </a:bodyPr>
          <a:lstStyle/>
          <a:p>
            <a:r>
              <a:rPr lang="en-US" sz="3600" b="1" dirty="0">
                <a:solidFill>
                  <a:schemeClr val="bg1"/>
                </a:solidFill>
              </a:rPr>
              <a:t>Web Applications for Informing Economic Development and Sustainability in Your Community</a:t>
            </a:r>
            <a:endParaRPr lang="en-US" sz="2000" dirty="0">
              <a:solidFill>
                <a:schemeClr val="bg1"/>
              </a:solidFill>
            </a:endParaRPr>
          </a:p>
          <a:p>
            <a:endParaRPr lang="en-US" sz="2000" dirty="0">
              <a:solidFill>
                <a:schemeClr val="bg1"/>
              </a:solidFill>
            </a:endParaRPr>
          </a:p>
          <a:p>
            <a:endParaRPr lang="en-US" sz="2000" dirty="0">
              <a:solidFill>
                <a:schemeClr val="bg1"/>
              </a:solidFill>
            </a:endParaRPr>
          </a:p>
        </p:txBody>
      </p:sp>
      <p:sp>
        <p:nvSpPr>
          <p:cNvPr id="27" name="TextBox 26">
            <a:extLst>
              <a:ext uri="{FF2B5EF4-FFF2-40B4-BE49-F238E27FC236}">
                <a16:creationId xmlns:a16="http://schemas.microsoft.com/office/drawing/2014/main" id="{95FFD658-A864-2946-ACB4-690CA075FF94}"/>
              </a:ext>
            </a:extLst>
          </p:cNvPr>
          <p:cNvSpPr txBox="1"/>
          <p:nvPr/>
        </p:nvSpPr>
        <p:spPr>
          <a:xfrm>
            <a:off x="602962" y="411182"/>
            <a:ext cx="5493038" cy="830997"/>
          </a:xfrm>
          <a:prstGeom prst="rect">
            <a:avLst/>
          </a:prstGeom>
          <a:noFill/>
        </p:spPr>
        <p:txBody>
          <a:bodyPr wrap="square" rtlCol="0">
            <a:spAutoFit/>
          </a:bodyPr>
          <a:lstStyle/>
          <a:p>
            <a:pPr algn="ctr"/>
            <a:r>
              <a:rPr lang="en-US" sz="4800" dirty="0">
                <a:solidFill>
                  <a:schemeClr val="bg1"/>
                </a:solidFill>
                <a:latin typeface="Grotesque MT Std Extra Condense" panose="020B0508020202020204" pitchFamily="34" charset="0"/>
                <a:cs typeface="Arial Narrow" panose="020B0604020202020204" pitchFamily="34" charset="0"/>
              </a:rPr>
              <a:t>AN INVITATION TO PARTICIPATE</a:t>
            </a:r>
          </a:p>
        </p:txBody>
      </p:sp>
      <p:sp>
        <p:nvSpPr>
          <p:cNvPr id="28" name="Rectangle 27">
            <a:extLst>
              <a:ext uri="{FF2B5EF4-FFF2-40B4-BE49-F238E27FC236}">
                <a16:creationId xmlns:a16="http://schemas.microsoft.com/office/drawing/2014/main" id="{47A70F01-82C8-BD4F-AEF2-78C8E5C8D6BF}"/>
              </a:ext>
            </a:extLst>
          </p:cNvPr>
          <p:cNvSpPr/>
          <p:nvPr/>
        </p:nvSpPr>
        <p:spPr>
          <a:xfrm>
            <a:off x="327390" y="4912556"/>
            <a:ext cx="6404918" cy="769441"/>
          </a:xfrm>
          <a:prstGeom prst="rect">
            <a:avLst/>
          </a:prstGeom>
        </p:spPr>
        <p:txBody>
          <a:bodyPr wrap="square">
            <a:spAutoFit/>
          </a:bodyPr>
          <a:lstStyle/>
          <a:p>
            <a:r>
              <a:rPr lang="en-US" sz="2200" dirty="0">
                <a:solidFill>
                  <a:schemeClr val="accent1"/>
                </a:solidFill>
                <a:latin typeface="Nunito Sans"/>
              </a:rPr>
              <a:t>US Environmentally Enabled</a:t>
            </a:r>
            <a:br>
              <a:rPr lang="en-US" sz="2200" dirty="0">
                <a:solidFill>
                  <a:schemeClr val="accent1"/>
                </a:solidFill>
                <a:latin typeface="Nunito Sans"/>
              </a:rPr>
            </a:br>
            <a:r>
              <a:rPr lang="en-US" sz="2200" dirty="0">
                <a:solidFill>
                  <a:schemeClr val="accent1"/>
                </a:solidFill>
                <a:latin typeface="Nunito Sans"/>
              </a:rPr>
              <a:t>Input Output Model (USEEIO)</a:t>
            </a:r>
            <a:endParaRPr lang="en-US" sz="2200" dirty="0">
              <a:solidFill>
                <a:schemeClr val="accent1"/>
              </a:solidFill>
            </a:endParaRPr>
          </a:p>
        </p:txBody>
      </p:sp>
    </p:spTree>
    <p:extLst>
      <p:ext uri="{BB962C8B-B14F-4D97-AF65-F5344CB8AC3E}">
        <p14:creationId xmlns:p14="http://schemas.microsoft.com/office/powerpoint/2010/main" val="3682734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CD571A9-84A4-F34C-A05F-E7F4F52453F3}"/>
              </a:ext>
            </a:extLst>
          </p:cNvPr>
          <p:cNvSpPr txBox="1"/>
          <p:nvPr/>
        </p:nvSpPr>
        <p:spPr>
          <a:xfrm>
            <a:off x="4360113" y="786063"/>
            <a:ext cx="7927681" cy="4102533"/>
          </a:xfrm>
          <a:prstGeom prst="rect">
            <a:avLst/>
          </a:prstGeom>
          <a:noFill/>
        </p:spPr>
        <p:txBody>
          <a:bodyPr wrap="square" rtlCol="0">
            <a:spAutoFit/>
          </a:bodyPr>
          <a:lstStyle>
            <a:defPPr>
              <a:defRPr lang="en-US"/>
            </a:defPPr>
            <a:lvl1pPr indent="-457200">
              <a:lnSpc>
                <a:spcPct val="150000"/>
              </a:lnSpc>
              <a:buFontTx/>
              <a:buChar char="-"/>
              <a:defRPr sz="2200">
                <a:solidFill>
                  <a:schemeClr val="bg1"/>
                </a:solidFill>
              </a:defRPr>
            </a:lvl1pPr>
          </a:lstStyle>
          <a:p>
            <a:r>
              <a:rPr lang="en-US" dirty="0"/>
              <a:t>To foster informed environmental and economic decisions.</a:t>
            </a:r>
          </a:p>
          <a:p>
            <a:r>
              <a:rPr lang="en-US" dirty="0"/>
              <a:t>To turn waste streams into sustainable revenue streams. </a:t>
            </a:r>
          </a:p>
          <a:p>
            <a:r>
              <a:rPr lang="en-US" dirty="0"/>
              <a:t>To lower the cost of material input throughout production.</a:t>
            </a:r>
          </a:p>
          <a:p>
            <a:r>
              <a:rPr lang="en-US" dirty="0"/>
              <a:t>To help communities reduce their carbon footprint.</a:t>
            </a:r>
          </a:p>
          <a:p>
            <a:r>
              <a:rPr lang="en-US" dirty="0"/>
              <a:t>To explore options and showcase current assets.</a:t>
            </a:r>
          </a:p>
          <a:p>
            <a:r>
              <a:rPr lang="en-US" dirty="0"/>
              <a:t>To anticipate where technology demands are headed.</a:t>
            </a:r>
          </a:p>
          <a:p>
            <a:r>
              <a:rPr lang="en-US" dirty="0"/>
              <a:t>To provide tools for attracting new local industries.</a:t>
            </a:r>
          </a:p>
          <a:p>
            <a:r>
              <a:rPr lang="en-US" dirty="0"/>
              <a:t>To create beautiful, healthy, equitable environments.</a:t>
            </a:r>
          </a:p>
        </p:txBody>
      </p:sp>
      <p:sp>
        <p:nvSpPr>
          <p:cNvPr id="12" name="TextBox 11">
            <a:extLst>
              <a:ext uri="{FF2B5EF4-FFF2-40B4-BE49-F238E27FC236}">
                <a16:creationId xmlns:a16="http://schemas.microsoft.com/office/drawing/2014/main" id="{0C8E3D28-8612-5F4F-B9EB-95B7E8C39CF0}"/>
              </a:ext>
            </a:extLst>
          </p:cNvPr>
          <p:cNvSpPr txBox="1"/>
          <p:nvPr/>
        </p:nvSpPr>
        <p:spPr>
          <a:xfrm>
            <a:off x="602962" y="411182"/>
            <a:ext cx="3154189" cy="830997"/>
          </a:xfrm>
          <a:prstGeom prst="rect">
            <a:avLst/>
          </a:prstGeom>
          <a:noFill/>
        </p:spPr>
        <p:txBody>
          <a:bodyPr wrap="square" rtlCol="0">
            <a:spAutoFit/>
          </a:bodyPr>
          <a:lstStyle/>
          <a:p>
            <a:pPr algn="ctr"/>
            <a:r>
              <a:rPr lang="en-US" sz="4800" dirty="0">
                <a:solidFill>
                  <a:schemeClr val="bg1"/>
                </a:solidFill>
                <a:latin typeface="Grotesque MT Std Extra Condense" panose="020B0508020202020204" pitchFamily="34" charset="0"/>
                <a:cs typeface="Arial Narrow" panose="020B0604020202020204" pitchFamily="34" charset="0"/>
              </a:rPr>
              <a:t>PROJECT GOALS</a:t>
            </a:r>
          </a:p>
        </p:txBody>
      </p:sp>
    </p:spTree>
    <p:extLst>
      <p:ext uri="{BB962C8B-B14F-4D97-AF65-F5344CB8AC3E}">
        <p14:creationId xmlns:p14="http://schemas.microsoft.com/office/powerpoint/2010/main" val="1342683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0C8E3D28-8612-5F4F-B9EB-95B7E8C39CF0}"/>
              </a:ext>
            </a:extLst>
          </p:cNvPr>
          <p:cNvSpPr txBox="1"/>
          <p:nvPr/>
        </p:nvSpPr>
        <p:spPr>
          <a:xfrm>
            <a:off x="440547" y="312775"/>
            <a:ext cx="4165670" cy="830997"/>
          </a:xfrm>
          <a:prstGeom prst="rect">
            <a:avLst/>
          </a:prstGeom>
          <a:noFill/>
        </p:spPr>
        <p:txBody>
          <a:bodyPr wrap="square" rtlCol="0">
            <a:spAutoFit/>
          </a:bodyPr>
          <a:lstStyle/>
          <a:p>
            <a:pPr algn="ctr"/>
            <a:r>
              <a:rPr lang="en-US" sz="4800" dirty="0">
                <a:solidFill>
                  <a:schemeClr val="bg1"/>
                </a:solidFill>
                <a:latin typeface="Grotesque MT Std Extra Condense" panose="020B0508020202020204" pitchFamily="34" charset="0"/>
                <a:cs typeface="Arial Narrow" panose="020B0604020202020204" pitchFamily="34" charset="0"/>
              </a:rPr>
              <a:t>WHAT WE’RE UP TO…</a:t>
            </a:r>
          </a:p>
        </p:txBody>
      </p:sp>
      <p:pic>
        <p:nvPicPr>
          <p:cNvPr id="5" name="Picture 4">
            <a:extLst>
              <a:ext uri="{FF2B5EF4-FFF2-40B4-BE49-F238E27FC236}">
                <a16:creationId xmlns:a16="http://schemas.microsoft.com/office/drawing/2014/main" id="{10480BDE-D259-BF40-8054-D08A7CEB0082}"/>
              </a:ext>
            </a:extLst>
          </p:cNvPr>
          <p:cNvPicPr>
            <a:picLocks noChangeAspect="1"/>
          </p:cNvPicPr>
          <p:nvPr/>
        </p:nvPicPr>
        <p:blipFill>
          <a:blip r:embed="rId3"/>
          <a:stretch>
            <a:fillRect/>
          </a:stretch>
        </p:blipFill>
        <p:spPr>
          <a:xfrm>
            <a:off x="5599134" y="866465"/>
            <a:ext cx="6017735" cy="4452986"/>
          </a:xfrm>
          <a:prstGeom prst="rect">
            <a:avLst/>
          </a:prstGeom>
        </p:spPr>
      </p:pic>
      <p:sp>
        <p:nvSpPr>
          <p:cNvPr id="6" name="Rectangle 5">
            <a:extLst>
              <a:ext uri="{FF2B5EF4-FFF2-40B4-BE49-F238E27FC236}">
                <a16:creationId xmlns:a16="http://schemas.microsoft.com/office/drawing/2014/main" id="{4CC9625B-7FF1-6248-A470-2D6461C0C209}"/>
              </a:ext>
            </a:extLst>
          </p:cNvPr>
          <p:cNvSpPr/>
          <p:nvPr/>
        </p:nvSpPr>
        <p:spPr>
          <a:xfrm>
            <a:off x="5451297" y="250876"/>
            <a:ext cx="3983526" cy="464871"/>
          </a:xfrm>
          <a:prstGeom prst="rect">
            <a:avLst/>
          </a:prstGeom>
        </p:spPr>
        <p:txBody>
          <a:bodyPr wrap="none">
            <a:spAutoFit/>
          </a:bodyPr>
          <a:lstStyle/>
          <a:p>
            <a:pPr>
              <a:lnSpc>
                <a:spcPct val="150000"/>
              </a:lnSpc>
            </a:pPr>
            <a:r>
              <a:rPr lang="en-US" i="1" dirty="0">
                <a:solidFill>
                  <a:schemeClr val="bg1"/>
                </a:solidFill>
              </a:rPr>
              <a:t>The USEEIO model combines data from…</a:t>
            </a:r>
          </a:p>
        </p:txBody>
      </p:sp>
      <p:sp>
        <p:nvSpPr>
          <p:cNvPr id="15" name="Rectangle 14">
            <a:extLst>
              <a:ext uri="{FF2B5EF4-FFF2-40B4-BE49-F238E27FC236}">
                <a16:creationId xmlns:a16="http://schemas.microsoft.com/office/drawing/2014/main" id="{71A48351-CD78-3B4E-BF1A-8B4E5BD10763}"/>
              </a:ext>
            </a:extLst>
          </p:cNvPr>
          <p:cNvSpPr/>
          <p:nvPr/>
        </p:nvSpPr>
        <p:spPr>
          <a:xfrm>
            <a:off x="725269" y="1143772"/>
            <a:ext cx="4475508" cy="2542363"/>
          </a:xfrm>
          <a:prstGeom prst="rect">
            <a:avLst/>
          </a:prstGeom>
        </p:spPr>
        <p:txBody>
          <a:bodyPr wrap="square">
            <a:spAutoFit/>
          </a:bodyPr>
          <a:lstStyle/>
          <a:p>
            <a:pPr>
              <a:lnSpc>
                <a:spcPct val="150000"/>
              </a:lnSpc>
            </a:pPr>
            <a:r>
              <a:rPr lang="en-US" dirty="0">
                <a:solidFill>
                  <a:schemeClr val="bg1"/>
                </a:solidFill>
                <a:latin typeface="Nunito Sans"/>
              </a:rPr>
              <a:t>We’re partnering with Georgia communities to create online tools to evaluate how technological changes in local industries, utilities and logistics can reduce carbon footprints and protect the environment while creating jobs and new business opportunities.</a:t>
            </a:r>
            <a:endParaRPr lang="en-US" dirty="0">
              <a:solidFill>
                <a:schemeClr val="bg1"/>
              </a:solidFill>
            </a:endParaRPr>
          </a:p>
        </p:txBody>
      </p:sp>
    </p:spTree>
    <p:extLst>
      <p:ext uri="{BB962C8B-B14F-4D97-AF65-F5344CB8AC3E}">
        <p14:creationId xmlns:p14="http://schemas.microsoft.com/office/powerpoint/2010/main" val="1934720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9712EAB-0F6A-AA44-9796-CB6BFA2ACC25}"/>
              </a:ext>
            </a:extLst>
          </p:cNvPr>
          <p:cNvSpPr txBox="1"/>
          <p:nvPr/>
        </p:nvSpPr>
        <p:spPr>
          <a:xfrm>
            <a:off x="440546" y="312775"/>
            <a:ext cx="5655453" cy="830997"/>
          </a:xfrm>
          <a:prstGeom prst="rect">
            <a:avLst/>
          </a:prstGeom>
          <a:noFill/>
        </p:spPr>
        <p:txBody>
          <a:bodyPr wrap="square" rtlCol="0">
            <a:spAutoFit/>
          </a:bodyPr>
          <a:lstStyle/>
          <a:p>
            <a:pPr algn="ctr"/>
            <a:r>
              <a:rPr lang="en-US" sz="4800" dirty="0">
                <a:solidFill>
                  <a:schemeClr val="bg1"/>
                </a:solidFill>
                <a:latin typeface="Grotesque MT Std Extra Condense" panose="020B0508020202020204" pitchFamily="34" charset="0"/>
                <a:cs typeface="Arial Narrow" panose="020B0604020202020204" pitchFamily="34" charset="0"/>
              </a:rPr>
              <a:t>WHO’S USING THE MODEL…</a:t>
            </a:r>
          </a:p>
        </p:txBody>
      </p:sp>
      <p:sp>
        <p:nvSpPr>
          <p:cNvPr id="4" name="Rectangle 3">
            <a:extLst>
              <a:ext uri="{FF2B5EF4-FFF2-40B4-BE49-F238E27FC236}">
                <a16:creationId xmlns:a16="http://schemas.microsoft.com/office/drawing/2014/main" id="{3C1D9234-B7AA-8C40-9F46-6D19CF0249D4}"/>
              </a:ext>
            </a:extLst>
          </p:cNvPr>
          <p:cNvSpPr/>
          <p:nvPr/>
        </p:nvSpPr>
        <p:spPr>
          <a:xfrm>
            <a:off x="6342084" y="1041558"/>
            <a:ext cx="5189952" cy="2031325"/>
          </a:xfrm>
          <a:prstGeom prst="rect">
            <a:avLst/>
          </a:prstGeom>
        </p:spPr>
        <p:txBody>
          <a:bodyPr wrap="square">
            <a:spAutoFit/>
          </a:bodyPr>
          <a:lstStyle/>
          <a:p>
            <a:r>
              <a:rPr lang="en-US" dirty="0">
                <a:solidFill>
                  <a:schemeClr val="bg1"/>
                </a:solidFill>
              </a:rPr>
              <a:t>- 24 universities - University of Pennsylvania, Yale, </a:t>
            </a:r>
            <a:br>
              <a:rPr lang="en-US" dirty="0">
                <a:solidFill>
                  <a:schemeClr val="bg1"/>
                </a:solidFill>
              </a:rPr>
            </a:br>
            <a:r>
              <a:rPr lang="en-US" dirty="0">
                <a:solidFill>
                  <a:schemeClr val="bg1"/>
                </a:solidFill>
              </a:rPr>
              <a:t>- Carnegie Mellon, Harvard, University of Washington</a:t>
            </a:r>
            <a:br>
              <a:rPr lang="en-US" dirty="0">
                <a:solidFill>
                  <a:schemeClr val="bg1"/>
                </a:solidFill>
              </a:rPr>
            </a:br>
            <a:r>
              <a:rPr lang="en-US" dirty="0">
                <a:solidFill>
                  <a:schemeClr val="bg1"/>
                </a:solidFill>
              </a:rPr>
              <a:t>- Colorado School of Mines</a:t>
            </a:r>
            <a:br>
              <a:rPr lang="en-US" dirty="0">
                <a:solidFill>
                  <a:schemeClr val="bg1"/>
                </a:solidFill>
              </a:rPr>
            </a:br>
            <a:r>
              <a:rPr lang="en-US" dirty="0">
                <a:solidFill>
                  <a:schemeClr val="bg1"/>
                </a:solidFill>
              </a:rPr>
              <a:t>- </a:t>
            </a:r>
            <a:r>
              <a:rPr lang="en-US" dirty="0" err="1">
                <a:solidFill>
                  <a:schemeClr val="bg1"/>
                </a:solidFill>
              </a:rPr>
              <a:t>Alamaeda</a:t>
            </a:r>
            <a:r>
              <a:rPr lang="en-US" dirty="0">
                <a:solidFill>
                  <a:schemeClr val="bg1"/>
                </a:solidFill>
              </a:rPr>
              <a:t> County Supply Chain Sustainability</a:t>
            </a:r>
            <a:br>
              <a:rPr lang="en-US" dirty="0">
                <a:solidFill>
                  <a:schemeClr val="bg1"/>
                </a:solidFill>
              </a:rPr>
            </a:br>
            <a:r>
              <a:rPr lang="en-US" dirty="0">
                <a:solidFill>
                  <a:schemeClr val="bg1"/>
                </a:solidFill>
              </a:rPr>
              <a:t>- NREL/DOE </a:t>
            </a:r>
            <a:r>
              <a:rPr lang="en-US" dirty="0" err="1">
                <a:solidFill>
                  <a:schemeClr val="bg1"/>
                </a:solidFill>
              </a:rPr>
              <a:t>Bioeconomy</a:t>
            </a:r>
            <a:r>
              <a:rPr lang="en-US" dirty="0">
                <a:solidFill>
                  <a:schemeClr val="bg1"/>
                </a:solidFill>
              </a:rPr>
              <a:t> Assessment Framework</a:t>
            </a:r>
          </a:p>
          <a:p>
            <a:r>
              <a:rPr lang="en-US" dirty="0">
                <a:solidFill>
                  <a:schemeClr val="bg1"/>
                </a:solidFill>
              </a:rPr>
              <a:t>- EPA's SMM Prioritization Tool Suite</a:t>
            </a:r>
          </a:p>
          <a:p>
            <a:endParaRPr lang="en-US" dirty="0">
              <a:solidFill>
                <a:schemeClr val="bg1"/>
              </a:solidFill>
            </a:endParaRPr>
          </a:p>
        </p:txBody>
      </p:sp>
      <p:pic>
        <p:nvPicPr>
          <p:cNvPr id="8" name="Picture 7">
            <a:extLst>
              <a:ext uri="{FF2B5EF4-FFF2-40B4-BE49-F238E27FC236}">
                <a16:creationId xmlns:a16="http://schemas.microsoft.com/office/drawing/2014/main" id="{75632717-931F-B449-8404-25B229A14DEF}"/>
              </a:ext>
            </a:extLst>
          </p:cNvPr>
          <p:cNvPicPr>
            <a:picLocks noChangeAspect="1"/>
          </p:cNvPicPr>
          <p:nvPr/>
        </p:nvPicPr>
        <p:blipFill>
          <a:blip r:embed="rId3"/>
          <a:stretch>
            <a:fillRect/>
          </a:stretch>
        </p:blipFill>
        <p:spPr>
          <a:xfrm>
            <a:off x="788771" y="3162510"/>
            <a:ext cx="2238634" cy="2238634"/>
          </a:xfrm>
          <a:prstGeom prst="rect">
            <a:avLst/>
          </a:prstGeom>
        </p:spPr>
      </p:pic>
      <p:pic>
        <p:nvPicPr>
          <p:cNvPr id="10" name="Picture 9">
            <a:extLst>
              <a:ext uri="{FF2B5EF4-FFF2-40B4-BE49-F238E27FC236}">
                <a16:creationId xmlns:a16="http://schemas.microsoft.com/office/drawing/2014/main" id="{F440C587-A2B2-E843-9CF0-E6EC0F9B0DCC}"/>
              </a:ext>
            </a:extLst>
          </p:cNvPr>
          <p:cNvPicPr>
            <a:picLocks noChangeAspect="1"/>
          </p:cNvPicPr>
          <p:nvPr/>
        </p:nvPicPr>
        <p:blipFill>
          <a:blip r:embed="rId4"/>
          <a:stretch>
            <a:fillRect/>
          </a:stretch>
        </p:blipFill>
        <p:spPr>
          <a:xfrm>
            <a:off x="1866377" y="1680014"/>
            <a:ext cx="3865455" cy="1068205"/>
          </a:xfrm>
          <a:prstGeom prst="rect">
            <a:avLst/>
          </a:prstGeom>
        </p:spPr>
      </p:pic>
      <p:sp>
        <p:nvSpPr>
          <p:cNvPr id="11" name="Rectangle 10">
            <a:extLst>
              <a:ext uri="{FF2B5EF4-FFF2-40B4-BE49-F238E27FC236}">
                <a16:creationId xmlns:a16="http://schemas.microsoft.com/office/drawing/2014/main" id="{63F132C4-D7E4-0C49-B415-68329365274B}"/>
              </a:ext>
            </a:extLst>
          </p:cNvPr>
          <p:cNvSpPr/>
          <p:nvPr/>
        </p:nvSpPr>
        <p:spPr>
          <a:xfrm>
            <a:off x="4634630" y="3429000"/>
            <a:ext cx="3097843" cy="8394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0E13A2C2-72AD-964D-AD07-F17088B972EB}"/>
              </a:ext>
            </a:extLst>
          </p:cNvPr>
          <p:cNvPicPr>
            <a:picLocks noChangeAspect="1"/>
          </p:cNvPicPr>
          <p:nvPr/>
        </p:nvPicPr>
        <p:blipFill>
          <a:blip r:embed="rId5"/>
          <a:stretch>
            <a:fillRect/>
          </a:stretch>
        </p:blipFill>
        <p:spPr>
          <a:xfrm>
            <a:off x="4859971" y="3576351"/>
            <a:ext cx="2638421" cy="791527"/>
          </a:xfrm>
          <a:prstGeom prst="rect">
            <a:avLst/>
          </a:prstGeom>
        </p:spPr>
      </p:pic>
      <p:sp>
        <p:nvSpPr>
          <p:cNvPr id="12" name="Rectangle 11">
            <a:extLst>
              <a:ext uri="{FF2B5EF4-FFF2-40B4-BE49-F238E27FC236}">
                <a16:creationId xmlns:a16="http://schemas.microsoft.com/office/drawing/2014/main" id="{BA9B9FFC-5ADF-3E47-B0E9-331065F5E5B0}"/>
              </a:ext>
            </a:extLst>
          </p:cNvPr>
          <p:cNvSpPr/>
          <p:nvPr/>
        </p:nvSpPr>
        <p:spPr>
          <a:xfrm>
            <a:off x="5009292" y="4415780"/>
            <a:ext cx="2723181" cy="369332"/>
          </a:xfrm>
          <a:prstGeom prst="rect">
            <a:avLst/>
          </a:prstGeom>
        </p:spPr>
        <p:txBody>
          <a:bodyPr wrap="none">
            <a:spAutoFit/>
          </a:bodyPr>
          <a:lstStyle/>
          <a:p>
            <a:r>
              <a:rPr lang="en-US" dirty="0">
                <a:solidFill>
                  <a:schemeClr val="bg1"/>
                </a:solidFill>
              </a:rPr>
              <a:t>Corporate carbon footprint</a:t>
            </a:r>
            <a:endParaRPr lang="en-US" dirty="0"/>
          </a:p>
        </p:txBody>
      </p:sp>
    </p:spTree>
    <p:extLst>
      <p:ext uri="{BB962C8B-B14F-4D97-AF65-F5344CB8AC3E}">
        <p14:creationId xmlns:p14="http://schemas.microsoft.com/office/powerpoint/2010/main" val="2918157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CD571A9-84A4-F34C-A05F-E7F4F52453F3}"/>
              </a:ext>
            </a:extLst>
          </p:cNvPr>
          <p:cNvSpPr txBox="1"/>
          <p:nvPr/>
        </p:nvSpPr>
        <p:spPr>
          <a:xfrm>
            <a:off x="1763497" y="1484892"/>
            <a:ext cx="10428503" cy="3086807"/>
          </a:xfrm>
          <a:prstGeom prst="rect">
            <a:avLst/>
          </a:prstGeom>
          <a:noFill/>
        </p:spPr>
        <p:txBody>
          <a:bodyPr wrap="square" rtlCol="0">
            <a:spAutoFit/>
          </a:bodyPr>
          <a:lstStyle/>
          <a:p>
            <a:pPr>
              <a:lnSpc>
                <a:spcPct val="150000"/>
              </a:lnSpc>
            </a:pPr>
            <a:r>
              <a:rPr lang="en-US" sz="2200" dirty="0">
                <a:solidFill>
                  <a:schemeClr val="bg1"/>
                </a:solidFill>
              </a:rPr>
              <a:t>- We want 1-2 GA communities to build an application for that uses this model </a:t>
            </a:r>
          </a:p>
          <a:p>
            <a:pPr>
              <a:lnSpc>
                <a:spcPct val="150000"/>
              </a:lnSpc>
            </a:pPr>
            <a:r>
              <a:rPr lang="en-US" sz="2200" dirty="0">
                <a:solidFill>
                  <a:schemeClr val="bg1"/>
                </a:solidFill>
              </a:rPr>
              <a:t>- Communities must be interested in economic development and sustainability</a:t>
            </a:r>
            <a:br>
              <a:rPr lang="en-US" sz="2200" dirty="0">
                <a:solidFill>
                  <a:schemeClr val="bg1"/>
                </a:solidFill>
              </a:rPr>
            </a:br>
            <a:r>
              <a:rPr lang="en-US" sz="2200" dirty="0">
                <a:solidFill>
                  <a:schemeClr val="bg1"/>
                </a:solidFill>
              </a:rPr>
              <a:t>- Communities will convey what they are most interested in gaining from such a tool</a:t>
            </a:r>
          </a:p>
          <a:p>
            <a:pPr>
              <a:lnSpc>
                <a:spcPct val="150000"/>
              </a:lnSpc>
            </a:pPr>
            <a:r>
              <a:rPr lang="en-US" sz="2200" dirty="0">
                <a:solidFill>
                  <a:schemeClr val="bg1"/>
                </a:solidFill>
              </a:rPr>
              <a:t>- Communities work with project intern</a:t>
            </a:r>
            <a:br>
              <a:rPr lang="en-US" sz="2200" dirty="0">
                <a:solidFill>
                  <a:schemeClr val="bg1"/>
                </a:solidFill>
              </a:rPr>
            </a:br>
            <a:r>
              <a:rPr lang="en-US" sz="2200" dirty="0">
                <a:solidFill>
                  <a:schemeClr val="bg1"/>
                </a:solidFill>
              </a:rPr>
              <a:t>- Communities must express a desire in using the tool to inform decision making</a:t>
            </a:r>
            <a:br>
              <a:rPr lang="en-US" sz="2200" dirty="0">
                <a:solidFill>
                  <a:schemeClr val="bg1"/>
                </a:solidFill>
              </a:rPr>
            </a:br>
            <a:endParaRPr lang="en-US" sz="2200" dirty="0">
              <a:solidFill>
                <a:schemeClr val="bg1"/>
              </a:solidFill>
            </a:endParaRPr>
          </a:p>
        </p:txBody>
      </p:sp>
      <p:sp>
        <p:nvSpPr>
          <p:cNvPr id="12" name="TextBox 11">
            <a:extLst>
              <a:ext uri="{FF2B5EF4-FFF2-40B4-BE49-F238E27FC236}">
                <a16:creationId xmlns:a16="http://schemas.microsoft.com/office/drawing/2014/main" id="{0C8E3D28-8612-5F4F-B9EB-95B7E8C39CF0}"/>
              </a:ext>
            </a:extLst>
          </p:cNvPr>
          <p:cNvSpPr txBox="1"/>
          <p:nvPr/>
        </p:nvSpPr>
        <p:spPr>
          <a:xfrm>
            <a:off x="295387" y="411182"/>
            <a:ext cx="9281099" cy="769441"/>
          </a:xfrm>
          <a:prstGeom prst="rect">
            <a:avLst/>
          </a:prstGeom>
          <a:noFill/>
        </p:spPr>
        <p:txBody>
          <a:bodyPr wrap="square" rtlCol="0">
            <a:spAutoFit/>
          </a:bodyPr>
          <a:lstStyle/>
          <a:p>
            <a:pPr algn="ctr"/>
            <a:r>
              <a:rPr lang="en-US" sz="4400" cap="all" dirty="0">
                <a:solidFill>
                  <a:schemeClr val="bg1"/>
                </a:solidFill>
                <a:latin typeface="Grotesque MT Std Extra Condense" panose="020B0508020202020204" pitchFamily="34" charset="0"/>
                <a:cs typeface="Arial Narrow" panose="020B0604020202020204" pitchFamily="34" charset="0"/>
              </a:rPr>
              <a:t>Participation Guidelines for GEORGIA Communities</a:t>
            </a:r>
          </a:p>
        </p:txBody>
      </p:sp>
      <p:sp>
        <p:nvSpPr>
          <p:cNvPr id="20" name="Title 1">
            <a:extLst>
              <a:ext uri="{FF2B5EF4-FFF2-40B4-BE49-F238E27FC236}">
                <a16:creationId xmlns:a16="http://schemas.microsoft.com/office/drawing/2014/main" id="{98068FA1-984B-49A2-AB12-2E37E5B38086}"/>
              </a:ext>
            </a:extLst>
          </p:cNvPr>
          <p:cNvSpPr txBox="1">
            <a:spLocks/>
          </p:cNvSpPr>
          <p:nvPr/>
        </p:nvSpPr>
        <p:spPr>
          <a:xfrm>
            <a:off x="2577895" y="3028296"/>
            <a:ext cx="4953268" cy="1246909"/>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4800" b="1" dirty="0">
              <a:solidFill>
                <a:schemeClr val="bg1">
                  <a:lumMod val="50000"/>
                </a:schemeClr>
              </a:solidFill>
              <a:latin typeface="Grotesque MT Std Extra Condense" panose="020B0508020202020204" pitchFamily="34" charset="0"/>
              <a:cs typeface="Arial Narrow" panose="020B0604020202020204" pitchFamily="34" charset="0"/>
            </a:endParaRPr>
          </a:p>
        </p:txBody>
      </p:sp>
    </p:spTree>
    <p:extLst>
      <p:ext uri="{BB962C8B-B14F-4D97-AF65-F5344CB8AC3E}">
        <p14:creationId xmlns:p14="http://schemas.microsoft.com/office/powerpoint/2010/main" val="775318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BF04322-7D63-4B87-BB87-4EBED6876779}"/>
              </a:ext>
            </a:extLst>
          </p:cNvPr>
          <p:cNvSpPr txBox="1"/>
          <p:nvPr/>
        </p:nvSpPr>
        <p:spPr>
          <a:xfrm>
            <a:off x="295387" y="411182"/>
            <a:ext cx="5574071" cy="830997"/>
          </a:xfrm>
          <a:prstGeom prst="rect">
            <a:avLst/>
          </a:prstGeom>
          <a:noFill/>
        </p:spPr>
        <p:txBody>
          <a:bodyPr wrap="square" rtlCol="0">
            <a:spAutoFit/>
          </a:bodyPr>
          <a:lstStyle/>
          <a:p>
            <a:pPr algn="ctr"/>
            <a:r>
              <a:rPr lang="en-US" sz="4800" cap="all" dirty="0">
                <a:solidFill>
                  <a:schemeClr val="bg1"/>
                </a:solidFill>
                <a:latin typeface="Grotesque MT Std Extra Condense" panose="020B0508020202020204" pitchFamily="34" charset="0"/>
                <a:cs typeface="Arial Narrow" panose="020B0604020202020204" pitchFamily="34" charset="0"/>
              </a:rPr>
              <a:t>Our Team’s Commitment</a:t>
            </a:r>
          </a:p>
        </p:txBody>
      </p:sp>
      <p:sp>
        <p:nvSpPr>
          <p:cNvPr id="4" name="TextBox 3">
            <a:extLst>
              <a:ext uri="{FF2B5EF4-FFF2-40B4-BE49-F238E27FC236}">
                <a16:creationId xmlns:a16="http://schemas.microsoft.com/office/drawing/2014/main" id="{F6F44A1C-0AC7-4875-9170-A8051204F39E}"/>
              </a:ext>
            </a:extLst>
          </p:cNvPr>
          <p:cNvSpPr txBox="1"/>
          <p:nvPr/>
        </p:nvSpPr>
        <p:spPr>
          <a:xfrm>
            <a:off x="810228" y="1362376"/>
            <a:ext cx="11694810" cy="4133247"/>
          </a:xfrm>
          <a:prstGeom prst="rect">
            <a:avLst/>
          </a:prstGeom>
          <a:noFill/>
        </p:spPr>
        <p:txBody>
          <a:bodyPr wrap="square" rtlCol="0">
            <a:spAutoFit/>
          </a:bodyPr>
          <a:lstStyle/>
          <a:p>
            <a:pPr marL="342900" lvl="0" indent="-342900" eaLnBrk="0" fontAlgn="base" hangingPunct="0">
              <a:spcBef>
                <a:spcPct val="0"/>
              </a:spcBef>
              <a:spcAft>
                <a:spcPct val="0"/>
              </a:spcAft>
              <a:buFontTx/>
              <a:buChar char="-"/>
            </a:pPr>
            <a:r>
              <a:rPr lang="en-US" altLang="en-US" sz="2400" dirty="0">
                <a:solidFill>
                  <a:schemeClr val="bg1"/>
                </a:solidFill>
                <a:latin typeface="Nunito Sans"/>
              </a:rPr>
              <a:t>We will leverage our time, expertise and resources to make this model useful to you</a:t>
            </a:r>
          </a:p>
          <a:p>
            <a:pPr marL="342900" lvl="0" indent="-342900" eaLnBrk="0" fontAlgn="base" hangingPunct="0">
              <a:spcBef>
                <a:spcPct val="0"/>
              </a:spcBef>
              <a:spcAft>
                <a:spcPct val="0"/>
              </a:spcAft>
              <a:buFontTx/>
              <a:buChar char="-"/>
            </a:pPr>
            <a:r>
              <a:rPr lang="en-US" altLang="en-US" sz="2400" dirty="0">
                <a:solidFill>
                  <a:schemeClr val="bg1"/>
                </a:solidFill>
                <a:latin typeface="Nunito Sans"/>
              </a:rPr>
              <a:t>Educate you on what is possible with the model and your data</a:t>
            </a:r>
          </a:p>
          <a:p>
            <a:pPr marL="342900" lvl="0" indent="-342900" eaLnBrk="0" fontAlgn="base" hangingPunct="0">
              <a:spcBef>
                <a:spcPct val="0"/>
              </a:spcBef>
              <a:spcAft>
                <a:spcPct val="0"/>
              </a:spcAft>
              <a:buFontTx/>
              <a:buChar char="-"/>
            </a:pPr>
            <a:r>
              <a:rPr lang="en-US" altLang="en-US" sz="2400" dirty="0">
                <a:solidFill>
                  <a:schemeClr val="bg1"/>
                </a:solidFill>
                <a:latin typeface="Nunito Sans"/>
              </a:rPr>
              <a:t>Provide a team of interns to build core functionality and collect local data</a:t>
            </a:r>
          </a:p>
          <a:p>
            <a:pPr marL="342900" lvl="0" indent="-342900" eaLnBrk="0" fontAlgn="base" hangingPunct="0">
              <a:spcBef>
                <a:spcPct val="0"/>
              </a:spcBef>
              <a:spcAft>
                <a:spcPct val="0"/>
              </a:spcAft>
              <a:buFontTx/>
              <a:buChar char="-"/>
            </a:pPr>
            <a:r>
              <a:rPr lang="en-US" altLang="en-US" sz="2400" dirty="0">
                <a:solidFill>
                  <a:schemeClr val="bg1"/>
                </a:solidFill>
                <a:latin typeface="Nunito Sans"/>
              </a:rPr>
              <a:t>Host a volunteer application development event to build the application</a:t>
            </a:r>
          </a:p>
          <a:p>
            <a:pPr marL="342900" lvl="0" indent="-342900" eaLnBrk="0" fontAlgn="base" hangingPunct="0">
              <a:spcBef>
                <a:spcPct val="0"/>
              </a:spcBef>
              <a:spcAft>
                <a:spcPct val="0"/>
              </a:spcAft>
              <a:buFontTx/>
              <a:buChar char="-"/>
            </a:pPr>
            <a:r>
              <a:rPr lang="en-US" altLang="en-US" sz="2400" dirty="0">
                <a:solidFill>
                  <a:schemeClr val="bg1"/>
                </a:solidFill>
                <a:latin typeface="Nunito Sans"/>
              </a:rPr>
              <a:t>Hand over the application to your community and provide training</a:t>
            </a:r>
          </a:p>
          <a:p>
            <a:pPr marL="342900" lvl="0" indent="-342900" eaLnBrk="0" fontAlgn="base" hangingPunct="0">
              <a:spcBef>
                <a:spcPct val="0"/>
              </a:spcBef>
              <a:spcAft>
                <a:spcPct val="0"/>
              </a:spcAft>
              <a:buFontTx/>
              <a:buChar char="-"/>
            </a:pPr>
            <a:r>
              <a:rPr lang="en-US" altLang="en-US" sz="2400" dirty="0">
                <a:solidFill>
                  <a:schemeClr val="bg1"/>
                </a:solidFill>
                <a:latin typeface="Nunito Sans"/>
              </a:rPr>
              <a:t>Provide an educational module for your schools</a:t>
            </a:r>
          </a:p>
          <a:p>
            <a:pPr marL="342900" lvl="0" indent="-342900" eaLnBrk="0" fontAlgn="base" hangingPunct="0">
              <a:spcBef>
                <a:spcPct val="0"/>
              </a:spcBef>
              <a:spcAft>
                <a:spcPct val="0"/>
              </a:spcAft>
              <a:buFontTx/>
              <a:buChar char="-"/>
            </a:pPr>
            <a:r>
              <a:rPr lang="en-US" altLang="en-US" sz="2400" dirty="0">
                <a:solidFill>
                  <a:schemeClr val="bg1"/>
                </a:solidFill>
                <a:latin typeface="Nunito Sans"/>
              </a:rPr>
              <a:t>All partners will highlight your community project in national and state communications</a:t>
            </a:r>
            <a:endParaRPr lang="en-US" altLang="en-US" dirty="0">
              <a:solidFill>
                <a:schemeClr val="bg1"/>
              </a:solidFill>
            </a:endParaRPr>
          </a:p>
          <a:p>
            <a:pPr lvl="0" eaLnBrk="0" fontAlgn="base" hangingPunct="0">
              <a:spcBef>
                <a:spcPct val="0"/>
              </a:spcBef>
              <a:spcAft>
                <a:spcPct val="0"/>
              </a:spcAft>
            </a:pPr>
            <a:endParaRPr lang="en-US" altLang="en-US" sz="3200" b="1" dirty="0">
              <a:solidFill>
                <a:schemeClr val="bg1"/>
              </a:solidFill>
              <a:latin typeface="Nunito Sans"/>
            </a:endParaRPr>
          </a:p>
          <a:p>
            <a:pPr>
              <a:lnSpc>
                <a:spcPct val="150000"/>
              </a:lnSpc>
            </a:pPr>
            <a:br>
              <a:rPr lang="en-US" sz="2200" dirty="0">
                <a:solidFill>
                  <a:schemeClr val="bg1"/>
                </a:solidFill>
              </a:rPr>
            </a:br>
            <a:endParaRPr lang="en-US" sz="2200" dirty="0">
              <a:solidFill>
                <a:schemeClr val="bg1"/>
              </a:solidFill>
            </a:endParaRPr>
          </a:p>
        </p:txBody>
      </p:sp>
    </p:spTree>
    <p:extLst>
      <p:ext uri="{BB962C8B-B14F-4D97-AF65-F5344CB8AC3E}">
        <p14:creationId xmlns:p14="http://schemas.microsoft.com/office/powerpoint/2010/main" val="966348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8A32C0-18AD-43A4-9134-BB55873165E3}"/>
              </a:ext>
            </a:extLst>
          </p:cNvPr>
          <p:cNvSpPr txBox="1"/>
          <p:nvPr/>
        </p:nvSpPr>
        <p:spPr>
          <a:xfrm>
            <a:off x="295388" y="411182"/>
            <a:ext cx="3744984" cy="830997"/>
          </a:xfrm>
          <a:prstGeom prst="rect">
            <a:avLst/>
          </a:prstGeom>
          <a:noFill/>
        </p:spPr>
        <p:txBody>
          <a:bodyPr wrap="square" rtlCol="0">
            <a:spAutoFit/>
          </a:bodyPr>
          <a:lstStyle/>
          <a:p>
            <a:pPr algn="ctr"/>
            <a:r>
              <a:rPr lang="en-US" sz="4800" cap="all" dirty="0">
                <a:solidFill>
                  <a:schemeClr val="bg1"/>
                </a:solidFill>
                <a:latin typeface="Grotesque MT Std Extra Condense" panose="020B0508020202020204" pitchFamily="34" charset="0"/>
                <a:cs typeface="Arial Narrow" panose="020B0604020202020204" pitchFamily="34" charset="0"/>
              </a:rPr>
              <a:t>TIMELINE</a:t>
            </a:r>
          </a:p>
        </p:txBody>
      </p:sp>
      <p:graphicFrame>
        <p:nvGraphicFramePr>
          <p:cNvPr id="5" name="Diagram 4">
            <a:extLst>
              <a:ext uri="{FF2B5EF4-FFF2-40B4-BE49-F238E27FC236}">
                <a16:creationId xmlns:a16="http://schemas.microsoft.com/office/drawing/2014/main" id="{117ABA1D-F1EF-40A5-8FBC-7DBE890F039A}"/>
              </a:ext>
            </a:extLst>
          </p:cNvPr>
          <p:cNvGraphicFramePr/>
          <p:nvPr>
            <p:extLst>
              <p:ext uri="{D42A27DB-BD31-4B8C-83A1-F6EECF244321}">
                <p14:modId xmlns:p14="http://schemas.microsoft.com/office/powerpoint/2010/main" val="1095680485"/>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51371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8">
            <a:extLst>
              <a:ext uri="{FF2B5EF4-FFF2-40B4-BE49-F238E27FC236}">
                <a16:creationId xmlns:a16="http://schemas.microsoft.com/office/drawing/2014/main" id="{2EA3C4B2-EE37-204E-B2AE-490584A18598}"/>
              </a:ext>
            </a:extLst>
          </p:cNvPr>
          <p:cNvSpPr txBox="1">
            <a:spLocks/>
          </p:cNvSpPr>
          <p:nvPr/>
        </p:nvSpPr>
        <p:spPr>
          <a:xfrm>
            <a:off x="1377863" y="1456391"/>
            <a:ext cx="10301614" cy="294024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457200"/>
            <a:r>
              <a:rPr lang="en-US" sz="2000" dirty="0">
                <a:solidFill>
                  <a:schemeClr val="bg1"/>
                </a:solidFill>
                <a:latin typeface="Nunito Sans"/>
              </a:rPr>
              <a:t>The US Environmentally-Extended Input-Output Model</a:t>
            </a:r>
          </a:p>
          <a:p>
            <a:pPr indent="-457200"/>
            <a:r>
              <a:rPr lang="en-US" sz="2000" dirty="0">
                <a:solidFill>
                  <a:schemeClr val="bg1"/>
                </a:solidFill>
                <a:latin typeface="Nunito Sans"/>
              </a:rPr>
              <a:t>An economic-environmental model of the full economy: ~400 industries and commodities</a:t>
            </a:r>
          </a:p>
          <a:p>
            <a:pPr indent="-457200"/>
            <a:r>
              <a:rPr lang="en-US" sz="2000" dirty="0">
                <a:solidFill>
                  <a:schemeClr val="bg1"/>
                </a:solidFill>
                <a:latin typeface="Nunito Sans"/>
              </a:rPr>
              <a:t>Data from the US Bureau of Economic Analysis (BEA), US Department of Commerce</a:t>
            </a:r>
          </a:p>
          <a:p>
            <a:pPr indent="-457200"/>
            <a:r>
              <a:rPr lang="en-US" sz="2000" dirty="0">
                <a:solidFill>
                  <a:schemeClr val="bg1"/>
                </a:solidFill>
                <a:latin typeface="Nunito Sans"/>
              </a:rPr>
              <a:t>Developed and maintained by EPA and partners</a:t>
            </a:r>
          </a:p>
          <a:p>
            <a:pPr indent="-457200"/>
            <a:r>
              <a:rPr lang="en-US" sz="2000" dirty="0">
                <a:solidFill>
                  <a:schemeClr val="bg1"/>
                </a:solidFill>
                <a:latin typeface="Nunito Sans"/>
              </a:rPr>
              <a:t>A Georgia version was developed with GA partners and is being updated</a:t>
            </a:r>
          </a:p>
          <a:p>
            <a:pPr indent="-457200"/>
            <a:r>
              <a:rPr lang="en-US" sz="2000" dirty="0">
                <a:solidFill>
                  <a:schemeClr val="bg1"/>
                </a:solidFill>
                <a:latin typeface="Nunito Sans"/>
              </a:rPr>
              <a:t>Now used in industry, the non-profit sector, in government and academia</a:t>
            </a:r>
          </a:p>
          <a:p>
            <a:endParaRPr lang="en-US" sz="2000" dirty="0">
              <a:solidFill>
                <a:schemeClr val="bg1"/>
              </a:solidFill>
            </a:endParaRPr>
          </a:p>
        </p:txBody>
      </p:sp>
      <p:sp>
        <p:nvSpPr>
          <p:cNvPr id="4" name="TextBox 3">
            <a:extLst>
              <a:ext uri="{FF2B5EF4-FFF2-40B4-BE49-F238E27FC236}">
                <a16:creationId xmlns:a16="http://schemas.microsoft.com/office/drawing/2014/main" id="{BD832AE0-FB98-B544-8457-EE2EAA7BE1F3}"/>
              </a:ext>
            </a:extLst>
          </p:cNvPr>
          <p:cNvSpPr txBox="1"/>
          <p:nvPr/>
        </p:nvSpPr>
        <p:spPr>
          <a:xfrm>
            <a:off x="295387" y="411182"/>
            <a:ext cx="3562629" cy="830997"/>
          </a:xfrm>
          <a:prstGeom prst="rect">
            <a:avLst/>
          </a:prstGeom>
          <a:noFill/>
        </p:spPr>
        <p:txBody>
          <a:bodyPr wrap="square" rtlCol="0">
            <a:spAutoFit/>
          </a:bodyPr>
          <a:lstStyle/>
          <a:p>
            <a:pPr algn="ctr"/>
            <a:r>
              <a:rPr lang="en-US" sz="4800" cap="all" dirty="0">
                <a:solidFill>
                  <a:schemeClr val="bg1"/>
                </a:solidFill>
                <a:latin typeface="Grotesque MT Std Extra Condense" panose="020B0508020202020204" pitchFamily="34" charset="0"/>
                <a:cs typeface="Arial Narrow" panose="020B0604020202020204" pitchFamily="34" charset="0"/>
              </a:rPr>
              <a:t>THE USEEIO MODEL</a:t>
            </a:r>
          </a:p>
        </p:txBody>
      </p:sp>
      <p:pic>
        <p:nvPicPr>
          <p:cNvPr id="5" name="Picture 4">
            <a:extLst>
              <a:ext uri="{FF2B5EF4-FFF2-40B4-BE49-F238E27FC236}">
                <a16:creationId xmlns:a16="http://schemas.microsoft.com/office/drawing/2014/main" id="{0C50BF66-DAB4-8F49-843B-F238ED28D8BF}"/>
              </a:ext>
            </a:extLst>
          </p:cNvPr>
          <p:cNvPicPr>
            <a:picLocks noChangeAspect="1"/>
          </p:cNvPicPr>
          <p:nvPr/>
        </p:nvPicPr>
        <p:blipFill>
          <a:blip r:embed="rId2"/>
          <a:stretch>
            <a:fillRect/>
          </a:stretch>
        </p:blipFill>
        <p:spPr>
          <a:xfrm>
            <a:off x="295387" y="4277338"/>
            <a:ext cx="1938875" cy="1919485"/>
          </a:xfrm>
          <a:prstGeom prst="rect">
            <a:avLst/>
          </a:prstGeom>
        </p:spPr>
      </p:pic>
    </p:spTree>
    <p:extLst>
      <p:ext uri="{BB962C8B-B14F-4D97-AF65-F5344CB8AC3E}">
        <p14:creationId xmlns:p14="http://schemas.microsoft.com/office/powerpoint/2010/main" val="42328464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item1.xml><?xml version="1.0" encoding="utf-8"?>
<EsriMapsInfo xmlns="ESRI.ArcGIS.Mapping.OfficeIntegration.PowerPointInfo">
  <Version>Version1</Version>
  <RequiresSignIn>False</RequiresSignIn>
</EsriMapsInfo>
</file>

<file path=customXml/item2.xml><?xml version="1.0" encoding="utf-8"?>
<EsriMapsInfo xmlns="ESRI.ArcGIS.Mapping.OfficeIntegration.PowerPointInfo">
  <Version>Version1</Version>
  <RequiresSignIn>False</RequiresSignIn>
</EsriMapsInfo>
</file>

<file path=customXml/item3.xml><?xml version="1.0" encoding="utf-8"?>
<EsriMapsInfo xmlns="ESRI.ArcGIS.Mapping.OfficeIntegration.PowerPointInfo">
  <Version>Version1</Version>
  <RequiresSignIn>False</RequiresSignIn>
</EsriMapsInfo>
</file>

<file path=customXml/item4.xml><?xml version="1.0" encoding="utf-8"?>
<EsriMapsInfo xmlns="ESRI.ArcGIS.Mapping.OfficeIntegration.PowerPointInfo">
  <Version>Version1</Version>
  <RequiresSignIn>False</RequiresSignIn>
</EsriMapsInfo>
</file>

<file path=customXml/item5.xml><?xml version="1.0" encoding="utf-8"?>
<EsriMapsInfo xmlns="ESRI.ArcGIS.Mapping.OfficeIntegration.PowerPointInfo">
  <Version>Version1</Version>
  <RequiresSignIn>False</RequiresSignIn>
</EsriMapsInfo>
</file>

<file path=customXml/item6.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E07AD1EB-FBED-4050-A2FF-1584BAA287F6}">
  <ds:schemaRefs>
    <ds:schemaRef ds:uri="ESRI.ArcGIS.Mapping.OfficeIntegration.PowerPointInfo"/>
  </ds:schemaRefs>
</ds:datastoreItem>
</file>

<file path=customXml/itemProps2.xml><?xml version="1.0" encoding="utf-8"?>
<ds:datastoreItem xmlns:ds="http://schemas.openxmlformats.org/officeDocument/2006/customXml" ds:itemID="{C88CA9EF-4504-4023-8768-D85B02F9F215}">
  <ds:schemaRefs>
    <ds:schemaRef ds:uri="ESRI.ArcGIS.Mapping.OfficeIntegration.PowerPointInfo"/>
  </ds:schemaRefs>
</ds:datastoreItem>
</file>

<file path=customXml/itemProps3.xml><?xml version="1.0" encoding="utf-8"?>
<ds:datastoreItem xmlns:ds="http://schemas.openxmlformats.org/officeDocument/2006/customXml" ds:itemID="{78493701-529A-4D2D-8073-9993C4929E3E}">
  <ds:schemaRefs>
    <ds:schemaRef ds:uri="ESRI.ArcGIS.Mapping.OfficeIntegration.PowerPointInfo"/>
  </ds:schemaRefs>
</ds:datastoreItem>
</file>

<file path=customXml/itemProps4.xml><?xml version="1.0" encoding="utf-8"?>
<ds:datastoreItem xmlns:ds="http://schemas.openxmlformats.org/officeDocument/2006/customXml" ds:itemID="{BD8D5529-5316-4CF5-BC5A-BAB5AB22A7A1}">
  <ds:schemaRefs>
    <ds:schemaRef ds:uri="ESRI.ArcGIS.Mapping.OfficeIntegration.PowerPointInfo"/>
  </ds:schemaRefs>
</ds:datastoreItem>
</file>

<file path=customXml/itemProps5.xml><?xml version="1.0" encoding="utf-8"?>
<ds:datastoreItem xmlns:ds="http://schemas.openxmlformats.org/officeDocument/2006/customXml" ds:itemID="{DA2B4C40-E9F9-4E27-922A-618F156CFD9E}">
  <ds:schemaRefs>
    <ds:schemaRef ds:uri="ESRI.ArcGIS.Mapping.OfficeIntegration.PowerPointInfo"/>
  </ds:schemaRefs>
</ds:datastoreItem>
</file>

<file path=customXml/itemProps6.xml><?xml version="1.0" encoding="utf-8"?>
<ds:datastoreItem xmlns:ds="http://schemas.openxmlformats.org/officeDocument/2006/customXml" ds:itemID="{2FE867A1-951B-4624-A760-E2F59C11EF5C}">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otalTime>3019</TotalTime>
  <Words>650</Words>
  <Application>Microsoft Macintosh PowerPoint</Application>
  <PresentationFormat>Widescreen</PresentationFormat>
  <Paragraphs>63</Paragraphs>
  <Slides>10</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Grotesque MT Std Extra Condense</vt:lpstr>
      <vt:lpstr>Nunito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lheyns@georgia.org;ingwersen.wesley@epa.gov</dc:creator>
  <cp:lastModifiedBy>Loren Heyns</cp:lastModifiedBy>
  <cp:revision>59</cp:revision>
  <dcterms:created xsi:type="dcterms:W3CDTF">2019-10-10T19:15:15Z</dcterms:created>
  <dcterms:modified xsi:type="dcterms:W3CDTF">2020-02-04T17:54:14Z</dcterms:modified>
</cp:coreProperties>
</file>

<file path=docProps/thumbnail.jpeg>
</file>